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71AC0-6959-4F57-B409-80117AD2566C}" type="datetimeFigureOut">
              <a:rPr lang="sk-SK" smtClean="0"/>
              <a:t>19. 2. 2020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0BDC9-D8E3-45A0-AFFE-966E1542B4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33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DC9-D8E3-45A0-AFFE-966E1542B4BB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02E4C2-A0A1-4319-B64C-F39D7E94401B}" type="datetimeFigureOut">
              <a:rPr lang="sk-SK" smtClean="0"/>
              <a:pPr/>
              <a:t>19. 2. 2020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C5627C-F4C6-4E50-AE4F-1B5F2FEE680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2060"/>
                </a:solidFill>
                <a:latin typeface="Baskerville Old Face" pitchFamily="18" charset="0"/>
              </a:rPr>
              <a:t>KÓDEX UČITEĽSKEJ ETIKY A JEHO OSOBITOSTI VO VÝUČBE TELESNEJ VÝCHOVY</a:t>
            </a:r>
            <a:endParaRPr lang="sk-SK" sz="32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23"/>
            <a:ext cx="4327592" cy="28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2. REŠPEKTOVANIE ORIGINALITY OSOBNOSTI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„Sme každý jedným listom stromu ľudského rodu, ale vieme, že nenájdeme dva totožné listy.“</a:t>
            </a:r>
          </a:p>
          <a:p>
            <a:r>
              <a:rPr lang="sk-SK" dirty="0" smtClean="0"/>
              <a:t>Každý žiak je jedinečný, nenahraditeľný, neopakovateľný, originálny.... To znamená, že treba rešpektovať žiaka ako jednotlivca.</a:t>
            </a:r>
          </a:p>
          <a:p>
            <a:r>
              <a:rPr lang="sk-SK" dirty="0" smtClean="0"/>
              <a:t>Centrom pozornosti v riadiacej činnosti pedagóga nemá byť kolektív žiakov ako to bolo v minulosti, ale konkrétny žiak, ako indivíduum so špecifickými telesnými a duševnými predpokladmi.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44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2. REŠPEKTOVANIE ORIGINALITY OSOBNOSTI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Na vyučovaní predmetu TV participujeme:</a:t>
            </a:r>
          </a:p>
          <a:p>
            <a:r>
              <a:rPr lang="sk-SK" dirty="0" smtClean="0"/>
              <a:t>Hľadaní originality</a:t>
            </a:r>
          </a:p>
          <a:p>
            <a:r>
              <a:rPr lang="sk-SK" dirty="0" smtClean="0"/>
              <a:t>Špecifickosti </a:t>
            </a:r>
          </a:p>
          <a:p>
            <a:r>
              <a:rPr lang="sk-SK" dirty="0" smtClean="0"/>
              <a:t>Domény každého žiaka</a:t>
            </a:r>
          </a:p>
          <a:p>
            <a:r>
              <a:rPr lang="sk-SK" dirty="0" smtClean="0"/>
              <a:t>Nájsť sám seba ( to v čom má žiak predpoklady vyniknúť)</a:t>
            </a:r>
          </a:p>
          <a:p>
            <a:endParaRPr lang="sk-SK" dirty="0"/>
          </a:p>
          <a:p>
            <a:pPr marL="68580" indent="0">
              <a:buNone/>
            </a:pPr>
            <a:r>
              <a:rPr lang="sk-SK" dirty="0" smtClean="0"/>
              <a:t>Hlavným cieľom TV je: </a:t>
            </a:r>
            <a:r>
              <a:rPr lang="sk-SK" b="1" dirty="0" smtClean="0">
                <a:latin typeface="Bodoni MT Black" pitchFamily="18" charset="0"/>
              </a:rPr>
              <a:t>radosť zo života a zo svojich vlastných pohybových aktivít</a:t>
            </a:r>
            <a:endParaRPr lang="sk-SK" b="1" dirty="0">
              <a:latin typeface="Bodoni MT Black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658">
            <a:off x="6207656" y="3263097"/>
            <a:ext cx="2226003" cy="148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PEDAGOGICÝ TAKT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/>
              <a:t>Takt</a:t>
            </a:r>
            <a:r>
              <a:rPr lang="sk-SK" dirty="0" smtClean="0"/>
              <a:t> znamená: že si učiteľ osvojil spoločenskú etiketu adekvátnu danému typu a druhu školy.</a:t>
            </a:r>
          </a:p>
          <a:p>
            <a:pPr marL="68580" indent="0">
              <a:buNone/>
            </a:pPr>
            <a:endParaRPr lang="sk-SK" dirty="0" smtClean="0"/>
          </a:p>
          <a:p>
            <a:r>
              <a:rPr lang="sk-SK" dirty="0" smtClean="0"/>
              <a:t>Vyššie princípy pedagogického taktu zaväzujú rešpektovať „</a:t>
            </a:r>
            <a:r>
              <a:rPr lang="sk-SK" i="1" u="sng" dirty="0" smtClean="0"/>
              <a:t>zónu nedotknuteľnosti</a:t>
            </a:r>
            <a:r>
              <a:rPr lang="sk-SK" dirty="0" smtClean="0"/>
              <a:t>„ intimitu niektorých problémov žiakov.</a:t>
            </a:r>
          </a:p>
          <a:p>
            <a:pPr marL="68580" indent="0">
              <a:buNone/>
            </a:pPr>
            <a:endParaRPr lang="sk-SK" dirty="0" smtClean="0"/>
          </a:p>
          <a:p>
            <a:r>
              <a:rPr lang="sk-SK" dirty="0" smtClean="0"/>
              <a:t>Počas vyučovania TV  sa učiteľ stretáva s rôznymi situáciami, kedy je nevyhnutné dodržať zásadu profesionálnej mlčanlivosti.</a:t>
            </a:r>
          </a:p>
          <a:p>
            <a:pPr marL="6858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001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PEDAGOGICÝ TAKT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sk-SK" dirty="0" smtClean="0">
                <a:latin typeface="Broadway" pitchFamily="82" charset="0"/>
              </a:rPr>
              <a:t>„Nikdy </a:t>
            </a:r>
            <a:r>
              <a:rPr lang="sk-SK" dirty="0">
                <a:latin typeface="Broadway" pitchFamily="82" charset="0"/>
              </a:rPr>
              <a:t>nečakať od dieťaťa viac, ako je v jeho silách“</a:t>
            </a:r>
          </a:p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4" y="4005064"/>
            <a:ext cx="3041915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3925"/>
            <a:ext cx="2369840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2" y="4665753"/>
            <a:ext cx="2553072" cy="17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06250"/>
            <a:ext cx="19685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51" y="2874171"/>
            <a:ext cx="172819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99" y="3566904"/>
            <a:ext cx="2127530" cy="12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4. SPRAVODLIVOSŤ V ROZHODNUTIACH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Ide o spravodlivosť pri hodnotení, pokarhaní, os spravodlivosti v prideľovaní úloh.</a:t>
            </a:r>
          </a:p>
          <a:p>
            <a:r>
              <a:rPr lang="sk-SK" dirty="0" smtClean="0"/>
              <a:t>Telesná výchova ako integrálna súčasť celkovej výchovy človeka spolupôsobí aj na psychický, sociálny a morálny vývin žiakov. </a:t>
            </a:r>
          </a:p>
          <a:p>
            <a:r>
              <a:rPr lang="sk-SK" dirty="0" smtClean="0"/>
              <a:t>Športovanie teda nemôžeme upevňovať iba na svalstvo a vôľu, ale i charakter, lebo nepripravuje človeka iba na preteky, alebo iné športové podujatia, pripravuje ho aj na život spravodlivého a čestného občana.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3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5. OSOBNÁ PRÍKLADNOSŤ ŽIAKOM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Učiteľ má byť vo viacerých významoch výrazná osobnosť. Nežiada sa aby to bol vynikajúci a všestranný športovec, ale osobnosť, ktorá je pozitívnym príkladom pre svoje okolie.</a:t>
            </a:r>
          </a:p>
          <a:p>
            <a:r>
              <a:rPr lang="sk-SK" dirty="0" smtClean="0"/>
              <a:t>Jednotliví učitelia svojím správaním by mali byť príkladom pre deti a mládež  a v žiadnom prípade by si nemali nevšímať javy, ktoré sú za hranicami spoločenskej morálky.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442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5. OSOBNÁ PRÍKLADNOSŤ ŽIAKOM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Bežným príkladom a problémom osobnej príkladnosti  je fajčenie samotného učiteľa.</a:t>
            </a:r>
          </a:p>
          <a:p>
            <a:r>
              <a:rPr lang="sk-SK" dirty="0"/>
              <a:t>Od samotnej prírody sú fajčenie a športové aktivity protirečivé. A tak vzniká otázka prečo </a:t>
            </a:r>
            <a:r>
              <a:rPr lang="sk-SK" dirty="0" smtClean="0"/>
              <a:t>toľko </a:t>
            </a:r>
            <a:r>
              <a:rPr lang="sk-SK" dirty="0"/>
              <a:t>učiteľov TV </a:t>
            </a:r>
            <a:r>
              <a:rPr lang="sk-SK" dirty="0" smtClean="0"/>
              <a:t>fajčí a </a:t>
            </a:r>
            <a:r>
              <a:rPr lang="sk-SK" dirty="0"/>
              <a:t>dáva tým zlý príklad?</a:t>
            </a:r>
          </a:p>
          <a:p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428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14" y="4797152"/>
            <a:ext cx="2527548" cy="16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50167"/>
            <a:ext cx="2066837" cy="137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024744" cy="1143000"/>
          </a:xfrm>
        </p:spPr>
        <p:txBody>
          <a:bodyPr>
            <a:noAutofit/>
          </a:bodyPr>
          <a:lstStyle/>
          <a:p>
            <a:r>
              <a:rPr lang="sk-SK" sz="2800" dirty="0" smtClean="0"/>
              <a:t>6. OCHRANA PRÁVA NA SLOBODNÉ ZMÝŠĽANIE ŽIAKOV A PRÁVA NA SEBAFORMOVANIE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 TV slovo nie je prevažujúce a slovná komunikácia má svoje špecifické funkcie.</a:t>
            </a:r>
          </a:p>
          <a:p>
            <a:r>
              <a:rPr lang="sk-SK" dirty="0" smtClean="0"/>
              <a:t>O čo menej slov sa na hodinách TV používa, o to vyššia je ich vážnosť a vplyv na dotváranie slovnej zásoby žiakov.</a:t>
            </a:r>
          </a:p>
          <a:p>
            <a:r>
              <a:rPr lang="sk-SK" dirty="0" smtClean="0"/>
              <a:t>Mravné vlastnosti sa kultivujú na vyučovacej jednotky TV predovšetkým prostredníctvom telesných aktivít a vôľových cvičení.</a:t>
            </a:r>
          </a:p>
          <a:p>
            <a:r>
              <a:rPr lang="sk-SK" dirty="0" smtClean="0"/>
              <a:t>úlohou učiteľa je rozpoznať, čo je prejavom slobodného postoja a čo prejavom svojvôle a neslušnosti.</a:t>
            </a:r>
          </a:p>
        </p:txBody>
      </p:sp>
    </p:spTree>
    <p:extLst>
      <p:ext uri="{BB962C8B-B14F-4D97-AF65-F5344CB8AC3E}">
        <p14:creationId xmlns:p14="http://schemas.microsoft.com/office/powerpoint/2010/main" val="6056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6. OCHRANA PRÁVA NA SLOBODNÉ ZMÝŠĽANIE ŽIAKOV A PRÁVA NA SEBAFORMOVANIE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Veľmi dôležité je napríklad </a:t>
            </a:r>
            <a:r>
              <a:rPr lang="sk-SK" b="1" dirty="0" smtClean="0"/>
              <a:t>rozlíšenie: </a:t>
            </a:r>
          </a:p>
          <a:p>
            <a:r>
              <a:rPr lang="sk-SK" dirty="0" smtClean="0"/>
              <a:t>asertívneho </a:t>
            </a:r>
            <a:r>
              <a:rPr lang="sk-SK" dirty="0"/>
              <a:t>a agresívneho správania pri hre, </a:t>
            </a:r>
            <a:endParaRPr lang="sk-SK" dirty="0" smtClean="0"/>
          </a:p>
          <a:p>
            <a:r>
              <a:rPr lang="sk-SK" dirty="0" smtClean="0"/>
              <a:t>tolerancie a intolerancie,</a:t>
            </a:r>
          </a:p>
          <a:p>
            <a:r>
              <a:rPr lang="sk-SK" dirty="0" smtClean="0"/>
              <a:t> </a:t>
            </a:r>
            <a:r>
              <a:rPr lang="sk-SK" dirty="0"/>
              <a:t>suverenity a </a:t>
            </a:r>
            <a:r>
              <a:rPr lang="sk-SK" dirty="0" smtClean="0"/>
              <a:t>arogancie,</a:t>
            </a:r>
          </a:p>
          <a:p>
            <a:r>
              <a:rPr lang="sk-SK" dirty="0" smtClean="0"/>
              <a:t> </a:t>
            </a:r>
            <a:r>
              <a:rPr lang="sk-SK" dirty="0"/>
              <a:t>empatie a </a:t>
            </a:r>
            <a:r>
              <a:rPr lang="sk-SK" dirty="0" smtClean="0"/>
              <a:t>ignorancie,</a:t>
            </a:r>
          </a:p>
          <a:p>
            <a:r>
              <a:rPr lang="sk-SK" dirty="0" smtClean="0"/>
              <a:t> mnohých </a:t>
            </a:r>
            <a:r>
              <a:rPr lang="sk-SK" dirty="0"/>
              <a:t>iných protirečivých hodnôt.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98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6. OCHRANA PRÁVA NA SLOBODNÉ ZMÝŠĽANIE ŽIAKOV A PRÁVA NA SEBAFORMOVANIE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Ak sa šport profiluje ako individuálne a slobodne zvolená aktivita a vykonáva sa v duchu čestnej hry, poskytuje príležitosť pre sebapoznávanie, sebavyjadrenie a sebarealizáciu.</a:t>
            </a:r>
          </a:p>
          <a:p>
            <a:r>
              <a:rPr lang="sk-SK" dirty="0" smtClean="0"/>
              <a:t>Prenesené do telovýchovne a mravnej hodnotovej roviny:  znamená to otvárať deťom cestu k športovým zážitkom, ktoré by podnietili ich celoživotnú angažovanosť  v zdravej telesnej aktivite.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15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ETICKÝ KÓDEX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Každé spoločensky osobitne dôležité povolanie, v ktorom „ predmetom“ práce je človek, má v súčasnosti v sústave noriem, ktoré upravujú jeho praktický výkon, svoj etický kódex.</a:t>
            </a:r>
          </a:p>
          <a:p>
            <a:r>
              <a:rPr lang="sk-SK" dirty="0" smtClean="0"/>
              <a:t>Hovorí sa mu aj kódex 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zodpovednosti, záväznosti, čestnosti a slušnosti.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302">
            <a:off x="5613847" y="548680"/>
            <a:ext cx="2803202" cy="186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45">
            <a:off x="5564473" y="4833350"/>
            <a:ext cx="2837609" cy="13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ritannic Bold" pitchFamily="34" charset="0"/>
              </a:rPr>
              <a:t>ĎAKUJEM ZA POZORNOSŤ</a:t>
            </a:r>
            <a:endParaRPr lang="sk-SK" dirty="0">
              <a:latin typeface="Britannic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511043" cy="160020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Bodoni MT Black" pitchFamily="18" charset="0"/>
              </a:rPr>
              <a:t>„</a:t>
            </a:r>
            <a:r>
              <a:rPr lang="sk-SK" b="1" dirty="0" smtClean="0">
                <a:latin typeface="Bodoni MT Black" pitchFamily="18" charset="0"/>
                <a:cs typeface="Aharoni" pitchFamily="2" charset="-79"/>
              </a:rPr>
              <a:t>Priemerný učiteľ hovorí, dobrý učiteľ vysvetľuje, výborný učiteľ ukazuje a najlepší učiteľ inšpiruje.“</a:t>
            </a:r>
          </a:p>
          <a:p>
            <a:r>
              <a:rPr lang="sk-SK" sz="1600" dirty="0" smtClean="0"/>
              <a:t>(</a:t>
            </a:r>
            <a:r>
              <a:rPr lang="sk-SK" sz="1600" dirty="0" err="1" smtClean="0"/>
              <a:t>Artemus</a:t>
            </a:r>
            <a:r>
              <a:rPr lang="sk-SK" sz="1600" dirty="0" smtClean="0"/>
              <a:t> </a:t>
            </a:r>
            <a:r>
              <a:rPr lang="sk-SK" sz="1600" dirty="0" err="1" smtClean="0"/>
              <a:t>Ward</a:t>
            </a:r>
            <a:r>
              <a:rPr lang="sk-SK" sz="1600" dirty="0" smtClean="0"/>
              <a:t>)</a:t>
            </a:r>
          </a:p>
          <a:p>
            <a:endParaRPr lang="sk-SK" sz="1600" dirty="0" err="1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57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ETICKÝ KÓDEX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Profesionálny kódex učiteľa definujeme ako: </a:t>
            </a:r>
            <a:r>
              <a:rPr lang="sk-SK" b="1" dirty="0" smtClean="0"/>
              <a:t>logicky skĺbený súbor noriem, ktoré majú etickú morálnu podstatu, ale rešpektujú aj normy iného </a:t>
            </a:r>
            <a:r>
              <a:rPr lang="sk-SK" dirty="0" smtClean="0"/>
              <a:t>(právneho, občianskeho, etického, koncesijného a. i.) </a:t>
            </a:r>
            <a:r>
              <a:rPr lang="sk-SK" b="1" dirty="0" smtClean="0"/>
              <a:t>druhu.</a:t>
            </a:r>
          </a:p>
          <a:p>
            <a:r>
              <a:rPr lang="sk-SK" dirty="0" smtClean="0"/>
              <a:t>V kódexe ide o spolupôsobenie základných morálnych noriem, ktoré determinujú predovšetkým formy vzťahu učiteľa a žiaka cez schopnosť učiteľa urobiť z pedagogickej činnosti a etiky princíp svojej činnosti.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717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ŠTRUKTÚRA PROFESIONÁLNEHO MORÁLNEHO KÓDEXU UČITEĽA TVORIA: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 algn="just">
              <a:buFont typeface="+mj-lt"/>
              <a:buAutoNum type="arabicPeriod"/>
            </a:pPr>
            <a:r>
              <a:rPr lang="sk-SK" dirty="0" smtClean="0"/>
              <a:t>NORMY A PRAVIDLÁ VZŤAHU K  ŽIAKOM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sk-SK" dirty="0" smtClean="0"/>
              <a:t>NORMY A PRAVIDLÁ VZŤAHU KU KOLEGOM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sk-SK" dirty="0" smtClean="0"/>
              <a:t>NORMY VZŤAHU UČITEĽA K SEBE SAMÉMU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sk-SK" dirty="0" smtClean="0"/>
              <a:t>NORMY A PRAVIDLÁ VZŤAHU UČITEĽA K VLASTNEJ EDUKATÍVNEJ ČINNOSTI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sk-SK" dirty="0" smtClean="0"/>
              <a:t>NORMRY A ZÁSADY VZŤAHU UČITEĽA K VEREJNOSTI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93" y="5301208"/>
            <a:ext cx="1194975" cy="119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 TOMUTO KÓDEXU ZARAĎUJEME AJ: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Kreatívnosť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Flexibilita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Tvorivá schopnosť riešiť bežné, ale aj komplikované situácie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Spolupráca- žiaci, učitelia, kolegovia, rodičia a nadriadení príslušného učiteľa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Využiť synergiu prísnych a strohých princípov a noriem jeho profesie</a:t>
            </a:r>
          </a:p>
          <a:p>
            <a:pPr marL="68580" indent="0"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92">
            <a:off x="5364088" y="1052736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127">
            <a:off x="7164288" y="4221088"/>
            <a:ext cx="1687084" cy="21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MEDZI PEDAGOGICKÉ A MORÁLNE NORMY A IMPERATÍVY VZŤAHU UČITEĽA K ŽIAKOM ZARAĎUJEME: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sk-SK" dirty="0" smtClean="0"/>
              <a:t>Hodnotová rovnosť každej ľudskej osobnosti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Rešpektovanie originality osobnosti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Pedagogický takt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Spravodlivosť v rozhodnutiach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Osobná príkladnosť žiakom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Ochrana práva na slobodné zmýšľanie žiakov a práva na </a:t>
            </a:r>
            <a:r>
              <a:rPr lang="sk-SK" dirty="0" err="1" smtClean="0"/>
              <a:t>sebaformovanie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084">
            <a:off x="6732240" y="1921886"/>
            <a:ext cx="1944216" cy="12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628">
            <a:off x="6716242" y="3717032"/>
            <a:ext cx="1709959" cy="12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 HODNOTOVÁ ROVNOSŤ KAŽDEJ ĽUDSKEJ OSOBNOSTI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Dve roviny problematiky:</a:t>
            </a:r>
          </a:p>
          <a:p>
            <a:r>
              <a:rPr lang="sk-SK" dirty="0" smtClean="0"/>
              <a:t>MORÁLNA ROVINA:  platí, že každý žiak má potenciálne rovnaké ľudské hodnoty ako učiteľ</a:t>
            </a:r>
          </a:p>
          <a:p>
            <a:r>
              <a:rPr lang="sk-SK" dirty="0" smtClean="0"/>
              <a:t>KOGNITÍVNA ROVINA: v tejto rovine celkom prirodzene nemôžeme hovoriť o rovnosti v osvojených hodnotách. Pedagóg vie napríklad lepšie riešiť rovnice, definovať podmet a prísudok, ovláda lepšie cvičenie na bradlách a hrade, hrá perfektnejšie tenis...</a:t>
            </a:r>
          </a:p>
          <a:p>
            <a:pPr marL="68580" indent="0">
              <a:buNone/>
            </a:pPr>
            <a:r>
              <a:rPr lang="sk-SK" dirty="0" smtClean="0"/>
              <a:t>    jednoducho má pred žiakmi „náskok“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1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1. HODNOTOVÁ ROVNOSŤ KAŽDEJ ĽUDSKEJ OSOBNOSTI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Medzi žiakmi sú samozrejmé rozdiely.  Aj podľa kódexu etiky v športe „Fair </a:t>
            </a:r>
            <a:r>
              <a:rPr lang="sk-SK" dirty="0" err="1" smtClean="0"/>
              <a:t>play</a:t>
            </a:r>
            <a:r>
              <a:rPr lang="sk-SK" dirty="0" smtClean="0"/>
              <a:t>- cesta k víťazstvu“ je učiteľovi stanovená povinnosť prejaviť rovnaký záujem o menej talentovaných ako o talentovaných</a:t>
            </a:r>
          </a:p>
          <a:p>
            <a:r>
              <a:rPr lang="sk-SK" dirty="0" smtClean="0"/>
              <a:t>Priority: zdravie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bezpečnosť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pohoda pri športovaní </a:t>
            </a:r>
          </a:p>
          <a:p>
            <a:r>
              <a:rPr lang="sk-SK" dirty="0" smtClean="0"/>
              <a:t>Odsudzuje sa: hrubosť (slovná ale aj fyzická)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utlmovanie lepších </a:t>
            </a:r>
            <a:br>
              <a:rPr lang="sk-SK" dirty="0" smtClean="0"/>
            </a:br>
            <a:r>
              <a:rPr lang="sk-SK" dirty="0" smtClean="0"/>
              <a:t>                             predpokladov osobnosti určitého</a:t>
            </a:r>
            <a:br>
              <a:rPr lang="sk-SK" dirty="0" smtClean="0"/>
            </a:br>
            <a:r>
              <a:rPr lang="sk-SK" dirty="0" smtClean="0"/>
              <a:t>                             žiaka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866">
            <a:off x="6255541" y="3331744"/>
            <a:ext cx="1988425" cy="13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448272" cy="164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628211">
            <a:off x="1069954" y="738835"/>
            <a:ext cx="7024744" cy="143425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„ </a:t>
            </a:r>
            <a:r>
              <a:rPr lang="sk-SK" sz="3100" b="1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TALENT MÁ KRÍDLA , PRETO POTREBUJE K SVOJMU ROZVOJU PRIESTOR.“</a:t>
            </a:r>
            <a:br>
              <a:rPr lang="sk-SK" sz="3100" b="1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</a:br>
            <a:endParaRPr lang="sk-SK" sz="31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0129"/>
            <a:ext cx="2331146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24" y="4869160"/>
            <a:ext cx="2218978" cy="16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56" y="4869160"/>
            <a:ext cx="2342468" cy="16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33814"/>
            <a:ext cx="2917692" cy="18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49782"/>
            <a:ext cx="3333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507">
            <a:off x="6624142" y="2813516"/>
            <a:ext cx="2189704" cy="197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14" y="1835281"/>
            <a:ext cx="2318410" cy="167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960044"/>
            <a:ext cx="2088232" cy="139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1005</Words>
  <Application>Microsoft Office PowerPoint</Application>
  <PresentationFormat>Prezentácia na obrazovke (4:3)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31" baseType="lpstr">
      <vt:lpstr>Aharoni</vt:lpstr>
      <vt:lpstr>Baskerville Old Face</vt:lpstr>
      <vt:lpstr>Bodoni MT Black</vt:lpstr>
      <vt:lpstr>Britannic Bold</vt:lpstr>
      <vt:lpstr>Broadway</vt:lpstr>
      <vt:lpstr>Calibri</vt:lpstr>
      <vt:lpstr>Century Gothic</vt:lpstr>
      <vt:lpstr>Times New Roman</vt:lpstr>
      <vt:lpstr>Wingdings</vt:lpstr>
      <vt:lpstr>Wingdings 2</vt:lpstr>
      <vt:lpstr>Austin</vt:lpstr>
      <vt:lpstr>KÓDEX UČITEĽSKEJ ETIKY A JEHO OSOBITOSTI VO VÝUČBE TELESNEJ VÝCHOVY</vt:lpstr>
      <vt:lpstr>ETICKÝ KÓDEX</vt:lpstr>
      <vt:lpstr>ETICKÝ KÓDEX</vt:lpstr>
      <vt:lpstr>ŠTRUKTÚRA PROFESIONÁLNEHO MORÁLNEHO KÓDEXU UČITEĽA TVORIA:</vt:lpstr>
      <vt:lpstr>K TOMUTO KÓDEXU ZARAĎUJEME AJ:</vt:lpstr>
      <vt:lpstr>MEDZI PEDAGOGICKÉ A MORÁLNE NORMY A IMPERATÍVY VZŤAHU UČITEĽA K ŽIAKOM ZARAĎUJEME:</vt:lpstr>
      <vt:lpstr>1. HODNOTOVÁ ROVNOSŤ KAŽDEJ ĽUDSKEJ OSOBNOSTI</vt:lpstr>
      <vt:lpstr>1. HODNOTOVÁ ROVNOSŤ KAŽDEJ ĽUDSKEJ OSOBNOSTI</vt:lpstr>
      <vt:lpstr>„ TALENT MÁ KRÍDLA , PRETO POTREBUJE K SVOJMU ROZVOJU PRIESTOR.“ </vt:lpstr>
      <vt:lpstr>2. REŠPEKTOVANIE ORIGINALITY OSOBNOSTI</vt:lpstr>
      <vt:lpstr>2. REŠPEKTOVANIE ORIGINALITY OSOBNOSTI</vt:lpstr>
      <vt:lpstr>3. PEDAGOGICÝ TAKT</vt:lpstr>
      <vt:lpstr>3. PEDAGOGICÝ TAKT</vt:lpstr>
      <vt:lpstr>4. SPRAVODLIVOSŤ V ROZHODNUTIACH</vt:lpstr>
      <vt:lpstr>5. OSOBNÁ PRÍKLADNOSŤ ŽIAKOM</vt:lpstr>
      <vt:lpstr>5. OSOBNÁ PRÍKLADNOSŤ ŽIAKOM</vt:lpstr>
      <vt:lpstr>6. OCHRANA PRÁVA NA SLOBODNÉ ZMÝŠĽANIE ŽIAKOV A PRÁVA NA SEBAFORMOVANIE</vt:lpstr>
      <vt:lpstr>6. OCHRANA PRÁVA NA SLOBODNÉ ZMÝŠĽANIE ŽIAKOV A PRÁVA NA SEBAFORMOVANIE</vt:lpstr>
      <vt:lpstr>6. OCHRANA PRÁVA NA SLOBODNÉ ZMÝŠĽANIE ŽIAKOV A PRÁVA NA SEBAFORMOVANIE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KÓDEX UČITEĽSKEJ ETIKY A JEHO OSOBITOSTI VO VÝUČBE TELESNEJ VÝCHOVY</dc:title>
  <dc:creator>Katka</dc:creator>
  <cp:lastModifiedBy>Bartik</cp:lastModifiedBy>
  <cp:revision>23</cp:revision>
  <dcterms:created xsi:type="dcterms:W3CDTF">2011-11-13T05:35:06Z</dcterms:created>
  <dcterms:modified xsi:type="dcterms:W3CDTF">2020-02-19T16:35:20Z</dcterms:modified>
</cp:coreProperties>
</file>