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3200" dirty="0"/>
              <a:t>Štátny vzdelávací program pre 1. stupeň základnej školy v Slovenskej republike</a:t>
            </a:r>
            <a:br>
              <a:rPr lang="sk-SK" sz="3200" dirty="0"/>
            </a:br>
            <a:r>
              <a:rPr lang="sk-SK" sz="3200" dirty="0"/>
              <a:t>ISCED 1 – primárne vzdelávanie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rof. PaedDr. Pavol Bartík, PhD. KTVŠ FF UMB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075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465513" y="2049199"/>
            <a:ext cx="8678487" cy="4679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Časť s názvom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Športové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činnosti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pohybového režimu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členená na základné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tematické celky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pre jednoduchšiu orientáciu učiteľa je navrhnutá odporúčaná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časová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dotácia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 pohybové zručnosti (30 %), manipulačné, prípravné a športové hry (30 %), hudobno-pohybové a tanečné činnosti (15 %),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psychomotorické a zdravotne orientované cvičenia (10 %) a aktivity v prírode a sezónne pohybové činnosti (15 %).</a:t>
            </a:r>
            <a:endParaRPr lang="sk-SK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4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81891" y="1901018"/>
            <a:ext cx="8562109" cy="4679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Základnou organizačnou formou je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 minútová vyučovacia hodina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zúčastňujú sa jej všetci žiaci zaradení do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a II. zdravotnej skupiny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prípadne III. zdravotnej skupiny (integrované vyučovanie). Žiaci so zdravotným oslabením, zdravotným postihnutím (III. zdravotná skupina) sa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môžu vyučovať samostatne v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oddelení zdravotnej telesnej výchovy,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pričom obsah vyučovania sa realizuje podľa samostatných vzdelávacích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programov.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81149" y="1936861"/>
            <a:ext cx="8262851" cy="453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Zdravie a zdravý životný štýl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Výkonový štandard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Žiak na konci 1. stupňa základnej školy vie/dokáže: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 identifikovať znaky zdravého životného štýlu,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rozlišovať zdravú a nezdravú výživu,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rozpoznať nebezpečenstvo návykových látok a ich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negatívny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vplyv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na zdravie človeka,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vysvetliť význam pohybovej aktivity pre zdravie človeka,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10509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64524" y="1997839"/>
            <a:ext cx="82794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rozpoznať základné spôsoby a význam otužovania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organizmu,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dodržiavať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hygienické požiadavky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pri vykonávaní pohybovej činnosti aplikovať zásady bezpečnosti pri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cvičení, opísať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zásady poskytovania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prvej pomoci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v rôznom prostredí,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popísať znaky správneho držania tela v rôznych polohách,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aplikovať osvojené pohybové zručnosti v režime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dňa.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374054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23702" y="2352359"/>
            <a:ext cx="8620298" cy="453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Obsahový štandard 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Zásady zdravého životného štýlu (pravidelný pohyb v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dennom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režime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pitný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režim, zdravé a nezdravé potraviny, stravovanie pri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zvýšenej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telesnej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záťaži, práca a odpočinok v dennom režime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  <a:r>
              <a:rPr lang="sk-SK" sz="2800" b="1" dirty="0" smtClean="0"/>
              <a:t>Prvá </a:t>
            </a:r>
            <a:r>
              <a:rPr lang="sk-SK" sz="2800" b="1" dirty="0"/>
              <a:t>pomoc </a:t>
            </a:r>
            <a:r>
              <a:rPr lang="sk-SK" sz="2800" dirty="0"/>
              <a:t>pri drobných poraneniach, praktické poskytnutie </a:t>
            </a:r>
            <a:r>
              <a:rPr lang="sk-SK" sz="2800" dirty="0" smtClean="0"/>
              <a:t>prvej pomoci, zásady </a:t>
            </a:r>
            <a:r>
              <a:rPr lang="sk-SK" sz="2800" b="1" dirty="0"/>
              <a:t>správneho držania tela</a:t>
            </a:r>
            <a:r>
              <a:rPr lang="sk-SK" sz="2800" dirty="0"/>
              <a:t>, </a:t>
            </a:r>
            <a:r>
              <a:rPr lang="sk-SK" sz="2800" dirty="0" smtClean="0"/>
              <a:t>cvičenia </a:t>
            </a:r>
            <a:r>
              <a:rPr lang="sk-SK" sz="2800" dirty="0"/>
              <a:t>pre </a:t>
            </a:r>
            <a:r>
              <a:rPr lang="sk-SK" sz="2800" dirty="0" smtClean="0"/>
              <a:t>správne držanie tela, pohybový </a:t>
            </a:r>
            <a:r>
              <a:rPr lang="sk-SK" sz="2800" dirty="0"/>
              <a:t>režim, aktívny </a:t>
            </a:r>
            <a:r>
              <a:rPr lang="sk-SK" sz="2800" dirty="0" smtClean="0"/>
              <a:t>odpočinok.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561561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81396" y="1927179"/>
            <a:ext cx="8362604" cy="4564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Telesná zdatnosť a pohybová výkonnosť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Výkonový štandard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Žiak vie vysvetliť význam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diagnostiky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 pohybovej výkonnosti pre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zdravie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osobný telesný, motorický a funkčný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vývin,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individuálne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sa zlepšiť v stanovených ukazovateľoch vybraných testov,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odmerať pulzovú frekvenciu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na krčnej tepne,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rozpoznať základné prejavy únavy pri fyzickej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záťaži,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využívať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prostriedky na rozvoj pohybových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schopností.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72834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15389" y="464791"/>
            <a:ext cx="8628611" cy="536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Obsahový štandard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Poznatky o rozvoji a diagnostikovaní pohybovej výkonnosti,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zdravotne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orientovaná zdatnosť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odporúčané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testy pre posudzovanie individuálnych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výkonov: skok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diaľky z miesta, člnkový beh 10x5 m, výdrž v zhybe, ľah–sed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30 sek, vytrvalostný člnkový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Meranie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pulzovej frekvencie na krčnej tepne pred zaťažením a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zaťažení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vysvetlenie rozdielov v pulzovej frekvencii,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pohybové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prostriedky na rozvoj kondičných a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koordinačných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schopností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57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3005" y="2938289"/>
            <a:ext cx="9010996" cy="538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Športové činnosti pohybového režimu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 Základné pohybové zručnosti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Výkonový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štandard</a:t>
            </a:r>
          </a:p>
          <a:p>
            <a:r>
              <a:rPr lang="sk-SK" sz="2800" dirty="0"/>
              <a:t>P</a:t>
            </a:r>
            <a:r>
              <a:rPr lang="sk-SK" sz="2800" dirty="0" smtClean="0"/>
              <a:t>omenovať </a:t>
            </a:r>
            <a:r>
              <a:rPr lang="sk-SK" sz="2800" dirty="0"/>
              <a:t>základné </a:t>
            </a:r>
            <a:r>
              <a:rPr lang="sk-SK" sz="2800" dirty="0" smtClean="0"/>
              <a:t>povely, vysvetliť </a:t>
            </a:r>
            <a:r>
              <a:rPr lang="sk-SK" sz="2800" dirty="0"/>
              <a:t>význam a potrebu rozcvičenia pred vykonávaním pohybovej </a:t>
            </a:r>
            <a:r>
              <a:rPr lang="sk-SK" sz="2800" dirty="0" smtClean="0"/>
              <a:t>činnosti, </a:t>
            </a:r>
            <a:r>
              <a:rPr lang="sk-SK" sz="2800" b="1" dirty="0" smtClean="0"/>
              <a:t>zvládnuť </a:t>
            </a:r>
            <a:r>
              <a:rPr lang="sk-SK" sz="2800" b="1" dirty="0"/>
              <a:t>techniku </a:t>
            </a:r>
            <a:r>
              <a:rPr lang="sk-SK" sz="2800" dirty="0"/>
              <a:t>behu, skoku do diaľky a hodu </a:t>
            </a:r>
            <a:r>
              <a:rPr lang="sk-SK" sz="2800" dirty="0" smtClean="0"/>
              <a:t>tenisovou loptičkou, pomenovať </a:t>
            </a:r>
            <a:r>
              <a:rPr lang="sk-SK" sz="2800" dirty="0"/>
              <a:t>a vykonať základné polohy tela a jeho </a:t>
            </a:r>
            <a:r>
              <a:rPr lang="sk-SK" sz="2800" dirty="0" smtClean="0"/>
              <a:t>častí, zvládnuť </a:t>
            </a:r>
            <a:r>
              <a:rPr lang="sk-SK" sz="2800" dirty="0"/>
              <a:t>techniku základných </a:t>
            </a:r>
            <a:r>
              <a:rPr lang="sk-SK" sz="2800" b="1" dirty="0" smtClean="0"/>
              <a:t>akrobatických cvičení </a:t>
            </a:r>
            <a:r>
              <a:rPr lang="sk-SK" sz="2800" dirty="0" smtClean="0"/>
              <a:t>a  vykonať </a:t>
            </a:r>
            <a:r>
              <a:rPr lang="sk-SK" sz="2800" dirty="0"/>
              <a:t>ukážku z </a:t>
            </a:r>
            <a:r>
              <a:rPr lang="sk-SK" sz="2800" dirty="0" err="1"/>
              <a:t>úpolových</a:t>
            </a:r>
            <a:r>
              <a:rPr lang="sk-SK" sz="2800" dirty="0"/>
              <a:t> cvičení</a:t>
            </a:r>
            <a:endParaRPr lang="sk-SK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80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89956" y="646347"/>
            <a:ext cx="8454044" cy="625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Obsahový štandard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Rôzne</a:t>
            </a:r>
            <a:r>
              <a:rPr lang="sk-SK" sz="2800" dirty="0" smtClean="0"/>
              <a:t> </a:t>
            </a:r>
            <a:r>
              <a:rPr lang="sk-SK" sz="2800" dirty="0"/>
              <a:t>spôsoby rozcvičení bez náčinia, s náčiním, s </a:t>
            </a:r>
            <a:r>
              <a:rPr lang="sk-SK" sz="2800" dirty="0" smtClean="0"/>
              <a:t>hudobným</a:t>
            </a:r>
            <a:r>
              <a:rPr lang="sk-SK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doprovodom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bežeck</a:t>
            </a:r>
            <a:r>
              <a:rPr lang="sk-SK" sz="2800" b="1" dirty="0" smtClean="0"/>
              <a:t>á </a:t>
            </a:r>
            <a:r>
              <a:rPr lang="sk-SK" sz="2800" b="1" dirty="0"/>
              <a:t>abeceda</a:t>
            </a:r>
            <a:r>
              <a:rPr lang="sk-SK" sz="2800" dirty="0"/>
              <a:t>, beh rýchly, beh vytrvalostný, beh akceleračný, </a:t>
            </a:r>
            <a:r>
              <a:rPr lang="sk-SK" sz="2800" dirty="0" smtClean="0"/>
              <a:t>beh</a:t>
            </a:r>
            <a:r>
              <a:rPr lang="sk-SK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z</a:t>
            </a:r>
            <a:r>
              <a:rPr lang="sk-SK" sz="2800" dirty="0" smtClean="0"/>
              <a:t> </a:t>
            </a:r>
            <a:r>
              <a:rPr lang="sk-SK" sz="2800" dirty="0"/>
              <a:t>rôznych polôh, beh so zmenami </a:t>
            </a:r>
            <a:r>
              <a:rPr lang="sk-SK" sz="2800" dirty="0" smtClean="0"/>
              <a:t>smeru</a:t>
            </a:r>
            <a:r>
              <a:rPr lang="sk-SK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hod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lopti</a:t>
            </a:r>
            <a:r>
              <a:rPr lang="sk-SK" sz="2800" b="1" dirty="0"/>
              <a:t>čkou, hod plnou </a:t>
            </a:r>
            <a:r>
              <a:rPr lang="sk-SK" sz="2800" b="1" dirty="0" smtClean="0"/>
              <a:t>loptou</a:t>
            </a:r>
            <a:r>
              <a:rPr lang="sk-SK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skok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do dia</a:t>
            </a:r>
            <a:r>
              <a:rPr lang="sk-SK" sz="2800" b="1" dirty="0"/>
              <a:t>ľky</a:t>
            </a:r>
            <a:r>
              <a:rPr lang="sk-SK" sz="2800" dirty="0"/>
              <a:t>, skok do diaľky znožmo z miesta,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cvičenia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základnej gymnastiky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cvičenia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okolo rôznych osí tela cvičiaceho (</a:t>
            </a:r>
            <a:r>
              <a:rPr lang="sk-SK" sz="2800" dirty="0" err="1">
                <a:latin typeface="Arial" panose="020B0604020202020204" pitchFamily="34" charset="0"/>
                <a:ea typeface="Calibri" panose="020F0502020204030204" pitchFamily="34" charset="0"/>
              </a:rPr>
              <a:t>prevaly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sk-SK" sz="2800" dirty="0"/>
              <a:t> obraty, kotúle)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stojka na lopatk</a:t>
            </a:r>
            <a:r>
              <a:rPr lang="sk-SK" sz="2800" dirty="0"/>
              <a:t>ách, stojka na hlave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cvičenie</a:t>
            </a:r>
            <a:r>
              <a:rPr lang="sk-SK" sz="2800" b="1" dirty="0"/>
              <a:t> a manipulácia s náčiním </a:t>
            </a:r>
            <a:r>
              <a:rPr lang="sk-SK" sz="2800" dirty="0"/>
              <a:t>a pomôckami – </a:t>
            </a:r>
            <a:r>
              <a:rPr lang="sk-SK" sz="2800" dirty="0" smtClean="0"/>
              <a:t>gymnastickým</a:t>
            </a:r>
            <a:r>
              <a:rPr lang="sk-SK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náčiním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(lopta, stuha, obruč, krátka tyč, </a:t>
            </a:r>
            <a:r>
              <a:rPr lang="sk-SK" sz="2800" dirty="0" err="1">
                <a:latin typeface="Arial" panose="020B0604020202020204" pitchFamily="34" charset="0"/>
                <a:ea typeface="Calibri" panose="020F0502020204030204" pitchFamily="34" charset="0"/>
              </a:rPr>
              <a:t>overbal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sk-SK" sz="2800" dirty="0" err="1">
                <a:latin typeface="Arial" panose="020B0604020202020204" pitchFamily="34" charset="0"/>
                <a:ea typeface="Calibri" panose="020F0502020204030204" pitchFamily="34" charset="0"/>
              </a:rPr>
              <a:t>fit</a:t>
            </a:r>
            <a:r>
              <a:rPr lang="sk-SK" sz="2800" dirty="0" err="1"/>
              <a:t>bal</a:t>
            </a:r>
            <a:r>
              <a:rPr lang="sk-SK" sz="2800" dirty="0"/>
              <a:t>, švihadlo, </a:t>
            </a:r>
            <a:r>
              <a:rPr lang="sk-SK" sz="2800" dirty="0" err="1" smtClean="0"/>
              <a:t>lano,</a:t>
            </a:r>
            <a:r>
              <a:rPr lang="sk-SK" sz="28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expander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ap.</a:t>
            </a:r>
            <a:r>
              <a:rPr lang="sk-SK" sz="2800" dirty="0"/>
              <a:t>)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067495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90204" y="709858"/>
            <a:ext cx="8553796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Športové činnosti pohybového režimu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 Manipulačné, prípravné a športové hry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Výkonový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štandard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Charakterizovať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 pojmy súvisiace s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hrami,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pomenovať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 herné činnosti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jednotlivca, vymenovať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názvy hier realizovaných vo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výučbe,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aplikovať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hre dohodnuté pravidlá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rešpektovať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ich,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zvládnuť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herné činnosti jednotlivca v hrách realizovaných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výučbe,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využívať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naučené zručnosti z hier v rôznom prostredí (telocvičňa,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príroda, voda)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6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31273" y="2790107"/>
            <a:ext cx="8312727" cy="4635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Primárne vzdelanie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žiak získa úspešným absolvovaním posledného ročníka ucelenej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časti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vzdelávacieho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 odboru vzdelávania pre prvý stupeň základnej školy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/>
              <a:t>Absolvent primárneho vzdelávania </a:t>
            </a:r>
            <a:r>
              <a:rPr lang="sk-SK" sz="2800" dirty="0"/>
              <a:t>má osvojené základy čitateľskej, </a:t>
            </a:r>
            <a:r>
              <a:rPr lang="sk-SK" sz="2800" dirty="0" smtClean="0"/>
              <a:t>pisateľskej, matematickej</a:t>
            </a:r>
            <a:r>
              <a:rPr lang="sk-SK" sz="2800" dirty="0"/>
              <a:t>, prírodovednej, kultúrnej a mediálnej gramotnosti, ktoré sa budú postupne </a:t>
            </a:r>
            <a:r>
              <a:rPr lang="sk-SK" sz="2800" dirty="0" smtClean="0"/>
              <a:t>rozvíjať v </a:t>
            </a:r>
            <a:r>
              <a:rPr lang="sk-SK" sz="2800" dirty="0"/>
              <a:t>rámci nižšieho stredného stupňa vzdelávania.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k-S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73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39585" y="1503890"/>
            <a:ext cx="8304415" cy="388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Obsahový štandard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hry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zamerané na rozvoj pohybových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schopností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(kondi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čných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koordinačných a hybridných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ípravné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športové hry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zamerané na futbal, basketbal,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volejbal,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ádzanú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tenis.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hry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zamerané na precvičovanie osvojovaných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pohybových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zru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čností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rôzneho charakteru (gymnastického, atletického, plaveckého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75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07076" y="246174"/>
            <a:ext cx="8636924" cy="536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Športové činnosti pohybového režimu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 Hudobno-pohybové a tanečné činnosť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Výkonový štandard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Vymenovať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 pojmy rytmickej a modernej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gymnastiky, pomenovať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tanečné kroky realizované vo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výučbe,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vykonať</a:t>
            </a:r>
            <a:r>
              <a:rPr lang="sk-SK" sz="2800" b="1" dirty="0" smtClean="0"/>
              <a:t> </a:t>
            </a:r>
            <a:r>
              <a:rPr lang="sk-SK" sz="2800" b="1" dirty="0"/>
              <a:t>ukážku </a:t>
            </a:r>
            <a:r>
              <a:rPr lang="sk-SK" sz="2800" dirty="0"/>
              <a:t>rytmických cvičení,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 smtClean="0"/>
              <a:t>zvládnuť </a:t>
            </a:r>
            <a:r>
              <a:rPr lang="sk-SK" sz="2800" dirty="0"/>
              <a:t>základné tanečné kroky, </a:t>
            </a:r>
            <a:r>
              <a:rPr lang="sk-SK" sz="2800" b="1" dirty="0"/>
              <a:t>tanečné motívy </a:t>
            </a:r>
            <a:r>
              <a:rPr lang="sk-SK" sz="2800" dirty="0"/>
              <a:t>v </a:t>
            </a:r>
            <a:r>
              <a:rPr lang="sk-SK" sz="2800" dirty="0" smtClean="0"/>
              <a:t>rôznych</a:t>
            </a:r>
            <a:r>
              <a:rPr lang="sk-SK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obmenách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realizovaných vo výučbe</a:t>
            </a:r>
            <a:r>
              <a:rPr lang="sk-SK" sz="2800" dirty="0"/>
              <a:t>,</a:t>
            </a:r>
            <a:br>
              <a:rPr lang="sk-SK" sz="2800" dirty="0"/>
            </a:br>
            <a:r>
              <a:rPr lang="sk-SK" sz="2800" dirty="0" smtClean="0"/>
              <a:t>vytvoriť </a:t>
            </a:r>
            <a:r>
              <a:rPr lang="sk-SK" sz="2800" dirty="0"/>
              <a:t>krátke väzby a motívy z naučených tanečných </a:t>
            </a:r>
            <a:r>
              <a:rPr lang="sk-SK" sz="2800" dirty="0" smtClean="0"/>
              <a:t>krokov</a:t>
            </a:r>
            <a:r>
              <a:rPr lang="sk-SK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ľudových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i moderných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tancov</a:t>
            </a:r>
            <a:r>
              <a:rPr lang="sk-SK" sz="2800" b="1" dirty="0" smtClean="0"/>
              <a:t>.</a:t>
            </a:r>
            <a:r>
              <a:rPr lang="sk-SK" sz="2800" b="1" dirty="0"/>
              <a:t/>
            </a:r>
            <a:br>
              <a:rPr lang="sk-SK" sz="2800" b="1" dirty="0"/>
            </a:b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678527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98269" y="1849722"/>
            <a:ext cx="8445731" cy="388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Obsahový štandard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Tanečná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štylizovaná chôdza, beh, skoky, poskoky, so zameraním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správne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estetické držanie tela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celku i jeho častí v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rôznych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polohách, tanečné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kroky a motívy regionálnych ľudových tancov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tanečné kroky a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motívy vybraných moderných tancov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aerobik,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zumba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brušné tance a iné formy cvičení s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hudobným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sprievodom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679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22465" y="1304380"/>
            <a:ext cx="8121535" cy="526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Športové činnosti pohybového režimu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Psychomotorické a zdravotne orientované cvičenia a hry</a:t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Výkonový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štandard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Postupne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uvoľniť pri slovnom </a:t>
            </a:r>
            <a:r>
              <a:rPr lang="sk-SK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doprovode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svalstvo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končatín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celého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 ,opísať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 spôsoby dýchania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vykonať jednoduché strečingové cvičenia,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charakterizovať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cvičenia z </a:t>
            </a:r>
            <a:r>
              <a:rPr lang="sk-SK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psychomotoriky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vysvetliť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podstatu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psychomotorických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a ich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aplikovať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naučené zručnosti v cvičeniach a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hrách.</a:t>
            </a: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52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48640" y="911227"/>
            <a:ext cx="8595360" cy="5727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Obsahový štandard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Relaxačné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(uvoľňovacie) cvičenia a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hry,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aktivity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zamerané na rozvoj dýchania,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dýchacie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cvičenia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zamerané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nácvik správneho dýchania v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rôznych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polohách,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naťahovacie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(strečingové) cvičenia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kompenzačn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cvičenia,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cvičenia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 flexibility(ohybnosť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pohyblivosť)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 </a:t>
            </a:r>
            <a:r>
              <a:rPr lang="sk-SK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rovnováhových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schopností, 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balansovanie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 lopte,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cvičenia na </a:t>
            </a:r>
            <a:r>
              <a:rPr lang="sk-SK" sz="28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balančných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pomôckach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k-SK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bosu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go-go šliapadle.... psychomotorické hry, cvičenia a hry s neštandardným náčiním (balóny,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štipce, noviny a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pod.)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3422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06582" y="263262"/>
            <a:ext cx="8437418" cy="5734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Športové činnosti pohybového režimu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Aktivity v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prírode a sezónne pohybové činnosti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Výkonový štandard</a:t>
            </a: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Vymenovať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základné druhy realizovaných sezónnych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pohybových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aktivít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zvládnuť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pohybové zručnosti vybraných sezónnych 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aktivít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uplatniť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prvky sezónnych pohybových činností v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hrách,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súťažiach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 škole i vo voľnom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čase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bezpečne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pohybovať v rôznom priestore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rôznych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podmienkach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prekonať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pohybom rôzne terénne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nerovnosti,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vysvetliť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 a zásady ochrany prírody počas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pohybových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aktivít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nej.</a:t>
            </a:r>
          </a:p>
        </p:txBody>
      </p:sp>
    </p:spTree>
    <p:extLst>
      <p:ext uri="{BB962C8B-B14F-4D97-AF65-F5344CB8AC3E}">
        <p14:creationId xmlns:p14="http://schemas.microsoft.com/office/powerpoint/2010/main" val="1454714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31767" y="1386806"/>
            <a:ext cx="8512233" cy="536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Obsahový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štandard</a:t>
            </a: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korčuľovanie (in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k-SK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na ľade)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jazda vpred, vzad, zastavenie, </a:t>
            </a:r>
            <a:r>
              <a:rPr lang="sk-SK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obrat,</a:t>
            </a:r>
            <a:r>
              <a:rPr lang="sk-SK" sz="28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hry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súťaže na korčuliach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lyžovanie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lyže zjazdové, bežecké, skokanské, zjazd, slalom, beh 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lyžiach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základná manipulácia s lyžami a palicami, chôdza, obraty,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cvičenia a hry zamerané na oboznámenie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s vodným 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prostredím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splývanie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dýchanie a orientáciu vo vode, skoky do vody z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rôznych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polôh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nácvik techniky jedného plaveckého spôsobu, plavecký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spôsob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(kraul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znak, prsia),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štartový skok, obrátka...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06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55964" y="1668550"/>
            <a:ext cx="8188036" cy="4344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chôdza a jej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rôzne druhy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spôsoby vzhľadom na povrch a terén,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turistika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jej druhy a formy, turistický výstroj, turistický chodník,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turistická značka, mapa, buzola, zásady a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význam otužovania, pohybu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pobytu v prírode v každom ročnom období a počasí</a:t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jazda, hry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súťaže na kolobežke, 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bicykli.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409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842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05840" y="2345563"/>
            <a:ext cx="8138160" cy="3859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Vzdelávacie oblasti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Vzdelávacie oblasti sú okruhy, do ktorých patrí problematika príbuzných vyučovacích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predmetov. </a:t>
            </a:r>
            <a:endParaRPr lang="sk-SK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Zabezpečujú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nadväznosť a previazanosť obsahu jednotlivých vyučovacích predmetov</a:t>
            </a:r>
            <a: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patriacich do konkrétnej oblasti. Umožňujú rozvíjanie </a:t>
            </a:r>
            <a:r>
              <a:rPr lang="sk-SK" sz="28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medzipredmetových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vzťahov.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6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47651" y="2075360"/>
            <a:ext cx="8196349" cy="4103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 a zdravie  - vzdelávacia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oblasť</a:t>
            </a: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Vzdelávacia oblasť poskytuje v primárnom vzdelávaní žiakom priestor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na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pohybové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vyjadrenie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sa a osvojenie si základných pohybových zručností,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 využiteľných v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pohybových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aktivitách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vo voľnom čase. Oblasť sa zameriava na základné informácie súvisiace so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zdravým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spôsobom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života, starostlivosťou o svoje zdravie a pohybovou aktivitou.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20129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14400" y="2294267"/>
            <a:ext cx="8229600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Realizuje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vyučovacím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predmetom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telesná a športová výchova,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ktorého najdôležitejším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poslaním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vytváranie vzťahu k pravidelnej pohybovej aktivite ako k nevyhnutnému základu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zdravého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životného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štýlu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22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66007" y="3234652"/>
            <a:ext cx="12728549" cy="342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Vyučovací predmet: telesná a športová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/>
              <a:t>V</a:t>
            </a:r>
            <a:r>
              <a:rPr lang="sk-SK" sz="2800" dirty="0" smtClean="0"/>
              <a:t>yužíva </a:t>
            </a:r>
            <a:r>
              <a:rPr lang="sk-SK" sz="2800" dirty="0"/>
              <a:t>široké spektrum pohybových prostriedkov, </a:t>
            </a:r>
            <a:r>
              <a:rPr lang="sk-SK" sz="2800" dirty="0" smtClean="0"/>
              <a:t>ktoré prispievajú </a:t>
            </a:r>
            <a:r>
              <a:rPr lang="sk-SK" sz="2800" dirty="0"/>
              <a:t>k celkovému vývinu osobnosti s akcentom na hrubú i jemnú motoriku. </a:t>
            </a:r>
            <a:r>
              <a:rPr lang="sk-SK" sz="2800" dirty="0" smtClean="0"/>
              <a:t>Prispieva k </a:t>
            </a:r>
            <a:r>
              <a:rPr lang="sk-SK" sz="2800" dirty="0"/>
              <a:t>psychickému, sociálnemu a morálnemu vývinu žiakov, k formovaniu kladného </a:t>
            </a:r>
            <a:r>
              <a:rPr lang="sk-SK" sz="2800" dirty="0" smtClean="0"/>
              <a:t>vzťahu k </a:t>
            </a:r>
            <a:r>
              <a:rPr lang="sk-SK" sz="2800" dirty="0"/>
              <a:t>pohybovej aktivite a plní aj významnú kompenzačnú funkciu v procese edukácie.</a:t>
            </a:r>
            <a:br>
              <a:rPr lang="sk-SK" sz="2800" dirty="0"/>
            </a:br>
            <a:endParaRPr lang="sk-SK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40327" y="2049199"/>
            <a:ext cx="8603673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Prostredníctvom pohybu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pohybových cvičení, hier a súťaží pozitívne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ovplyvňuje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motorický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vývin žiakov. Dôraz sa kladie na individuálne dispozície žiakov, ktoré by mali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byť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zohľadnené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 plánovaní obsahu, ako i pri hodnotení žiakov. Dôležité je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motivovať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žiakov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dosiahnutiu individuálnych zlepšení vo svojej pohybovej výkonnosti pri rešpektovaní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vlastných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individuálnych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predpokladov.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2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64276" y="2345563"/>
            <a:ext cx="8179724" cy="329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Vzdelávacie štandardy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vymedzujú požiadavky, ktoré majú žiaci splniť v rámci</a:t>
            </a:r>
            <a: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k-SK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konkrétneho časového intervalu – ročníka, stupňa. Tieto požiadavky sú formulované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kompetencie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ktorých súčasťou sú vedomosti, spôsobilosti, zručnosti, postoje a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hodnoty</a:t>
            </a:r>
            <a:r>
              <a:rPr lang="sk-SK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kontexte vymedzeného obsahu vzdelávania.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1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47898" y="2551837"/>
            <a:ext cx="82961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Vzdelávací štandard </a:t>
            </a:r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z Telesnej a športovej výchovy má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tri základné časti: </a:t>
            </a:r>
            <a:endParaRPr lang="sk-SK" sz="28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Zdravie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a zdravý životný štýl, </a:t>
            </a:r>
            <a:endParaRPr lang="sk-SK" sz="28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Telesná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zdatnosť a pohybová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výkonnosť,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Športové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činnosti</a:t>
            </a:r>
            <a:r>
              <a:rPr lang="sk-SK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pohybového </a:t>
            </a:r>
            <a:r>
              <a:rPr lang="sk-SK" sz="2800" b="1" dirty="0">
                <a:latin typeface="Arial" panose="020B0604020202020204" pitchFamily="34" charset="0"/>
                <a:ea typeface="Calibri" panose="020F0502020204030204" pitchFamily="34" charset="0"/>
              </a:rPr>
              <a:t>režimu.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sk-SK" sz="28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sk-SK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Tieto </a:t>
            </a:r>
            <a:r>
              <a:rPr lang="sk-SK" sz="2800" dirty="0">
                <a:latin typeface="Arial" panose="020B0604020202020204" pitchFamily="34" charset="0"/>
                <a:ea typeface="Calibri" panose="020F0502020204030204" pitchFamily="34" charset="0"/>
              </a:rPr>
              <a:t>časti zohľadňujú pohybovo a zdravotne orientovanú koncepciu telesnej a športovej výchovy.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10523536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F7AB94A3891448ACA9E47E3AE5544A" ma:contentTypeVersion="9" ma:contentTypeDescription="Umožňuje vytvoriť nový dokument." ma:contentTypeScope="" ma:versionID="bfab15f564db39a7f88ffb34b84fa6ca">
  <xsd:schema xmlns:xsd="http://www.w3.org/2001/XMLSchema" xmlns:xs="http://www.w3.org/2001/XMLSchema" xmlns:p="http://schemas.microsoft.com/office/2006/metadata/properties" xmlns:ns3="60c63d04-21de-421e-ac67-c1e7a724d53f" targetNamespace="http://schemas.microsoft.com/office/2006/metadata/properties" ma:root="true" ma:fieldsID="9a875ea0d7a2c63d63f76152e824c8c8" ns3:_="">
    <xsd:import namespace="60c63d04-21de-421e-ac67-c1e7a724d5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63d04-21de-421e-ac67-c1e7a724d5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2C8A36-68AA-4E01-B3F6-2A7F4E43E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63d04-21de-421e-ac67-c1e7a724d5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618B8D-8A4C-45F3-97DD-7517EDD32F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95EE8-6830-4BE1-8F78-574EA7B7F0D7}">
  <ds:schemaRefs>
    <ds:schemaRef ds:uri="60c63d04-21de-421e-ac67-c1e7a724d53f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1635</Words>
  <Application>Microsoft Office PowerPoint</Application>
  <PresentationFormat>Širokouhlá</PresentationFormat>
  <Paragraphs>57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Wingdings 3</vt:lpstr>
      <vt:lpstr>Fazeta</vt:lpstr>
      <vt:lpstr>Štátny vzdelávací program pre 1. stupeň základnej školy v Slovenskej republike ISCED 1 – primárne vzdelávanie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Štátny vzdelávací program pre 1. stupeň základnej školy v Slovenskej republike ISCED 1 – primárne vzdelávanie</dc:title>
  <dc:creator>Bartik Pavol, prof. PaedDr., PhD.</dc:creator>
  <cp:lastModifiedBy>Bartik Pavol, prof. PaedDr., PhD.</cp:lastModifiedBy>
  <cp:revision>9</cp:revision>
  <dcterms:created xsi:type="dcterms:W3CDTF">2022-02-13T14:03:19Z</dcterms:created>
  <dcterms:modified xsi:type="dcterms:W3CDTF">2022-02-13T15:21:29Z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0x0101004AF7AB94A3891448ACA9E47E3AE5544A</vt:lpwstr>
  </property>
</Properties>
</file>