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sldIdLst>
    <p:sldId id="291" r:id="rId2"/>
    <p:sldId id="261" r:id="rId3"/>
    <p:sldId id="293" r:id="rId4"/>
    <p:sldId id="257" r:id="rId5"/>
    <p:sldId id="259" r:id="rId6"/>
    <p:sldId id="258" r:id="rId7"/>
    <p:sldId id="262" r:id="rId8"/>
    <p:sldId id="263" r:id="rId9"/>
    <p:sldId id="279" r:id="rId10"/>
    <p:sldId id="264" r:id="rId11"/>
    <p:sldId id="280" r:id="rId12"/>
    <p:sldId id="265" r:id="rId13"/>
    <p:sldId id="281" r:id="rId14"/>
    <p:sldId id="266" r:id="rId15"/>
    <p:sldId id="268" r:id="rId16"/>
    <p:sldId id="282" r:id="rId17"/>
    <p:sldId id="283" r:id="rId18"/>
    <p:sldId id="285" r:id="rId19"/>
    <p:sldId id="286" r:id="rId20"/>
    <p:sldId id="284" r:id="rId21"/>
    <p:sldId id="287" r:id="rId22"/>
    <p:sldId id="288" r:id="rId23"/>
    <p:sldId id="289" r:id="rId24"/>
    <p:sldId id="290" r:id="rId25"/>
    <p:sldId id="278" r:id="rId26"/>
    <p:sldId id="292" r:id="rId27"/>
    <p:sldId id="267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čiatok a obsah" id="{9AE5107B-F377-4106-81F0-BE743BD31331}">
          <p14:sldIdLst>
            <p14:sldId id="291"/>
            <p14:sldId id="261"/>
            <p14:sldId id="293"/>
            <p14:sldId id="257"/>
            <p14:sldId id="259"/>
            <p14:sldId id="258"/>
            <p14:sldId id="262"/>
            <p14:sldId id="263"/>
            <p14:sldId id="279"/>
            <p14:sldId id="264"/>
            <p14:sldId id="280"/>
            <p14:sldId id="265"/>
            <p14:sldId id="281"/>
            <p14:sldId id="266"/>
            <p14:sldId id="268"/>
            <p14:sldId id="282"/>
            <p14:sldId id="283"/>
            <p14:sldId id="285"/>
            <p14:sldId id="286"/>
            <p14:sldId id="284"/>
            <p14:sldId id="287"/>
            <p14:sldId id="288"/>
            <p14:sldId id="289"/>
            <p14:sldId id="290"/>
            <p14:sldId id="278"/>
            <p14:sldId id="292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hn Eva, Mgr., PhD." initials="HEMP" lastIdx="8" clrIdx="0">
    <p:extLst>
      <p:ext uri="{19B8F6BF-5375-455C-9EA6-DF929625EA0E}">
        <p15:presenceInfo xmlns:p15="http://schemas.microsoft.com/office/powerpoint/2012/main" userId="S-1-5-21-1540048788-262809179-929701000-19985" providerId="AD"/>
      </p:ext>
    </p:extLst>
  </p:cmAuthor>
  <p:cmAuthor id="2" name="Evaa" initials="E" lastIdx="0" clrIdx="1">
    <p:extLst>
      <p:ext uri="{19B8F6BF-5375-455C-9EA6-DF929625EA0E}">
        <p15:presenceInfo xmlns:p15="http://schemas.microsoft.com/office/powerpoint/2012/main" userId="Eva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38" autoAdjust="0"/>
    <p:restoredTop sz="94660"/>
  </p:normalViewPr>
  <p:slideViewPr>
    <p:cSldViewPr snapToGrid="0">
      <p:cViewPr varScale="1">
        <p:scale>
          <a:sx n="77" d="100"/>
          <a:sy n="77" d="100"/>
        </p:scale>
        <p:origin x="64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9479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30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96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0976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54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927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11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0203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804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26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49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486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038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23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899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2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6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7/1/2019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440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sk/search?q=thomas+Bernhard&amp;tbm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9.xml"/><Relationship Id="rId26" Type="http://schemas.openxmlformats.org/officeDocument/2006/relationships/slide" Target="slide26.xml"/><Relationship Id="rId3" Type="http://schemas.openxmlformats.org/officeDocument/2006/relationships/slide" Target="slide15.xml"/><Relationship Id="rId21" Type="http://schemas.openxmlformats.org/officeDocument/2006/relationships/slide" Target="slide22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8.xml"/><Relationship Id="rId25" Type="http://schemas.openxmlformats.org/officeDocument/2006/relationships/slide" Target="slide25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5" Type="http://schemas.openxmlformats.org/officeDocument/2006/relationships/slide" Target="slide5.xml"/><Relationship Id="rId15" Type="http://schemas.openxmlformats.org/officeDocument/2006/relationships/slide" Target="slide16.xml"/><Relationship Id="rId23" Type="http://schemas.openxmlformats.org/officeDocument/2006/relationships/slide" Target="slide23.xml"/><Relationship Id="rId10" Type="http://schemas.openxmlformats.org/officeDocument/2006/relationships/slide" Target="slide10.xml"/><Relationship Id="rId19" Type="http://schemas.openxmlformats.org/officeDocument/2006/relationships/slide" Target="slide20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slide" Target="slide2.xml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MHfveultR8" TargetMode="External"/><Relationship Id="rId2" Type="http://schemas.openxmlformats.org/officeDocument/2006/relationships/slide" Target="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 trans="85000"/>
                    </a14:imgEffect>
                  </a14:imgLayer>
                </a14:imgProps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symbol obsahu 9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0" y="1036849"/>
            <a:ext cx="11781183" cy="441497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199" y="3613666"/>
            <a:ext cx="10111753" cy="1658507"/>
          </a:xfr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sk-SK" dirty="0"/>
              <a:t>Viedeň v</a:t>
            </a:r>
            <a:r>
              <a:rPr lang="de-DE" dirty="0"/>
              <a:t> </a:t>
            </a:r>
            <a:r>
              <a:rPr lang="sk-SK" dirty="0"/>
              <a:t>súčasnej </a:t>
            </a:r>
            <a:r>
              <a:rPr lang="de-DE" dirty="0" err="1"/>
              <a:t>Rak</a:t>
            </a:r>
            <a:r>
              <a:rPr lang="sk-SK" dirty="0" err="1"/>
              <a:t>úskej</a:t>
            </a:r>
            <a:r>
              <a:rPr lang="sk-SK" dirty="0"/>
              <a:t> liter</a:t>
            </a:r>
            <a:r>
              <a:rPr lang="de-DE" dirty="0"/>
              <a:t>a</a:t>
            </a:r>
            <a:r>
              <a:rPr lang="sk-SK" dirty="0"/>
              <a:t>túre </a:t>
            </a:r>
          </a:p>
        </p:txBody>
      </p:sp>
      <p:sp>
        <p:nvSpPr>
          <p:cNvPr id="4" name="Obdĺžnik 3"/>
          <p:cNvSpPr/>
          <p:nvPr/>
        </p:nvSpPr>
        <p:spPr>
          <a:xfrm>
            <a:off x="419547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k-SK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70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4157" y="685800"/>
            <a:ext cx="10478526" cy="574086"/>
          </a:xfrm>
        </p:spPr>
        <p:txBody>
          <a:bodyPr>
            <a:normAutofit/>
          </a:bodyPr>
          <a:lstStyle/>
          <a:p>
            <a:r>
              <a:rPr lang="sk-SK" sz="3200" i="1" dirty="0" smtClean="0"/>
              <a:t>Poručík Gusto  </a:t>
            </a:r>
            <a:r>
              <a:rPr lang="sk-SK" sz="3200" dirty="0" smtClean="0"/>
              <a:t>(1900)</a:t>
            </a:r>
            <a:endParaRPr lang="sk-SK" sz="32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457200" y="1681843"/>
            <a:ext cx="6547757" cy="3837213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sk-SK" dirty="0" smtClean="0">
                <a:latin typeface="Franklin Gothic Demi" panose="020B0703020102020204" pitchFamily="34" charset="0"/>
              </a:rPr>
              <a:t>V poviedke nájdeme obraz </a:t>
            </a:r>
            <a:r>
              <a:rPr lang="sk-SK" dirty="0">
                <a:latin typeface="Franklin Gothic Demi" panose="020B0703020102020204" pitchFamily="34" charset="0"/>
              </a:rPr>
              <a:t>pochybného charakteru príslušníka rakúsko-uhorskej </a:t>
            </a:r>
            <a:r>
              <a:rPr lang="sk-SK" dirty="0" smtClean="0">
                <a:latin typeface="Franklin Gothic Demi" panose="020B0703020102020204" pitchFamily="34" charset="0"/>
              </a:rPr>
              <a:t>armády</a:t>
            </a:r>
          </a:p>
          <a:p>
            <a:pPr algn="just"/>
            <a:r>
              <a:rPr lang="sk-SK" dirty="0">
                <a:latin typeface="Franklin Gothic Demi" panose="020B0703020102020204" pitchFamily="34" charset="0"/>
              </a:rPr>
              <a:t>Na koncert Gusto ani zďaleka neprichádza kvôli umeleckému zážitku. Dôležitá je preňho hlavne ženská časť publika ponúkajúca flirt </a:t>
            </a:r>
            <a:endParaRPr lang="sk-SK" dirty="0" smtClean="0">
              <a:latin typeface="Franklin Gothic Demi" panose="020B0703020102020204" pitchFamily="34" charset="0"/>
            </a:endParaRPr>
          </a:p>
          <a:p>
            <a:pPr algn="just"/>
            <a:r>
              <a:rPr lang="sk-SK" dirty="0">
                <a:latin typeface="Franklin Gothic Demi" panose="020B0703020102020204" pitchFamily="34" charset="0"/>
              </a:rPr>
              <a:t>Vďaka technike vnútorného monológu sa dostávame do vnútorného sveta poručíka, ktorého ego je už po najmenšom konflikte ponížené, neschopné sebakritiky a </a:t>
            </a:r>
            <a:r>
              <a:rPr lang="sk-SK" dirty="0" err="1" smtClean="0">
                <a:latin typeface="Franklin Gothic Demi" panose="020B0703020102020204" pitchFamily="34" charset="0"/>
              </a:rPr>
              <a:t>sebanápravy</a:t>
            </a:r>
            <a:r>
              <a:rPr lang="sk-SK" dirty="0" smtClean="0">
                <a:latin typeface="Franklin Gothic Demi" panose="020B0703020102020204" pitchFamily="34" charset="0"/>
              </a:rPr>
              <a:t> </a:t>
            </a:r>
          </a:p>
          <a:p>
            <a:pPr algn="just"/>
            <a:r>
              <a:rPr lang="sk-SK" dirty="0" smtClean="0">
                <a:latin typeface="Franklin Gothic Demi" panose="020B0703020102020204" pitchFamily="34" charset="0"/>
              </a:rPr>
              <a:t>Navonok sa neschopnosť prekonať vlastné </a:t>
            </a:r>
            <a:r>
              <a:rPr lang="sk-SK" dirty="0" err="1" smtClean="0">
                <a:latin typeface="Franklin Gothic Demi" panose="020B0703020102020204" pitchFamily="34" charset="0"/>
              </a:rPr>
              <a:t>hranicE</a:t>
            </a:r>
            <a:r>
              <a:rPr lang="sk-SK" dirty="0" smtClean="0">
                <a:latin typeface="Franklin Gothic Demi" panose="020B0703020102020204" pitchFamily="34" charset="0"/>
              </a:rPr>
              <a:t> prejavuje ako neschopnosť prekonať geografickú hranicu. Z </a:t>
            </a:r>
            <a:r>
              <a:rPr lang="sk-SK" dirty="0" err="1" smtClean="0">
                <a:latin typeface="Franklin Gothic Demi" panose="020B0703020102020204" pitchFamily="34" charset="0"/>
              </a:rPr>
              <a:t>Pratru</a:t>
            </a:r>
            <a:r>
              <a:rPr lang="sk-SK" dirty="0" smtClean="0">
                <a:latin typeface="Franklin Gothic Demi" panose="020B0703020102020204" pitchFamily="34" charset="0"/>
              </a:rPr>
              <a:t> sa Gusto vracia naspäť tam, odkiaľ prišiel – do starého mesta. Staré mesto je symbolom  konzervatívneho zmýšľania Hlavného hrdinu</a:t>
            </a:r>
            <a:endParaRPr lang="sk-SK" dirty="0">
              <a:latin typeface="Franklin Gothic Demi" panose="020B0703020102020204" pitchFamily="34" charset="0"/>
            </a:endParaRP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13397" t="17967" r="13397" b="17967"/>
          <a:stretch/>
        </p:blipFill>
        <p:spPr>
          <a:xfrm>
            <a:off x="7037464" y="526876"/>
            <a:ext cx="4273819" cy="445131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7037464" y="5014183"/>
            <a:ext cx="47375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Trasa poručíka Gusta z centra do </a:t>
            </a:r>
            <a:r>
              <a:rPr lang="sk-SK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Pratru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a späť</a:t>
            </a:r>
            <a:endParaRPr lang="sk-SK" sz="14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7388935" y="5299285"/>
            <a:ext cx="34474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Malenik</a:t>
            </a:r>
            <a:r>
              <a:rPr lang="sk-SK" sz="10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, </a:t>
            </a:r>
            <a:r>
              <a:rPr lang="sk-SK" sz="10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Olga</a:t>
            </a:r>
            <a:r>
              <a:rPr lang="sk-SK" sz="10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,  2013,  </a:t>
            </a:r>
            <a:r>
              <a:rPr lang="sk-SK" sz="10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Wien</a:t>
            </a:r>
            <a:r>
              <a:rPr lang="sk-SK" sz="10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, s. 37</a:t>
            </a:r>
            <a:endParaRPr lang="sk-SK" sz="10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Ovál 8"/>
          <p:cNvSpPr/>
          <p:nvPr/>
        </p:nvSpPr>
        <p:spPr>
          <a:xfrm>
            <a:off x="10009415" y="5743917"/>
            <a:ext cx="1654012" cy="72973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solidFill>
                  <a:schemeClr val="bg1"/>
                </a:solidFill>
                <a:hlinkClick r:id="rId3" action="ppaction://hlinksldjump"/>
              </a:rPr>
              <a:t>Obsah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26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98071" y="277586"/>
            <a:ext cx="10184611" cy="1094014"/>
          </a:xfrm>
        </p:spPr>
        <p:txBody>
          <a:bodyPr>
            <a:normAutofit/>
          </a:bodyPr>
          <a:lstStyle/>
          <a:p>
            <a:r>
              <a:rPr lang="sk-SK" sz="3200" dirty="0" smtClean="0"/>
              <a:t>prvá polovica </a:t>
            </a:r>
            <a:r>
              <a:rPr lang="sk-SK" sz="3200" dirty="0"/>
              <a:t>20. </a:t>
            </a:r>
            <a:r>
              <a:rPr lang="sk-SK" sz="3200" dirty="0" smtClean="0"/>
              <a:t>storočia</a:t>
            </a:r>
            <a:br>
              <a:rPr lang="sk-SK" sz="3200" dirty="0" smtClean="0"/>
            </a:br>
            <a:r>
              <a:rPr lang="sk-SK" sz="3200" dirty="0" smtClean="0"/>
              <a:t>Viedeň </a:t>
            </a:r>
            <a:r>
              <a:rPr lang="sk-SK" sz="2700" dirty="0" smtClean="0"/>
              <a:t>a Hodnotová </a:t>
            </a:r>
            <a:r>
              <a:rPr lang="sk-SK" sz="2700" dirty="0"/>
              <a:t>kríza Habsburského dedičstva</a:t>
            </a:r>
          </a:p>
        </p:txBody>
      </p:sp>
      <p:sp>
        <p:nvSpPr>
          <p:cNvPr id="8" name="Zástupný objekt pre obsah 7"/>
          <p:cNvSpPr>
            <a:spLocks noGrp="1"/>
          </p:cNvSpPr>
          <p:nvPr>
            <p:ph sz="quarter" idx="13"/>
          </p:nvPr>
        </p:nvSpPr>
        <p:spPr>
          <a:xfrm>
            <a:off x="898071" y="1567543"/>
            <a:ext cx="6727960" cy="422722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sk-SK" sz="29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Robert </a:t>
            </a:r>
            <a:r>
              <a:rPr lang="sk-SK" sz="29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Musil</a:t>
            </a:r>
            <a:r>
              <a:rPr lang="sk-SK" sz="29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–  </a:t>
            </a:r>
            <a:r>
              <a:rPr lang="sk-SK" sz="2900" dirty="0">
                <a:latin typeface="Franklin Gothic Demi" panose="020B0703020102020204" pitchFamily="34" charset="0"/>
                <a:cs typeface="Aharoni" panose="02010803020104030203" pitchFamily="2" charset="-79"/>
              </a:rPr>
              <a:t>(</a:t>
            </a:r>
            <a:r>
              <a:rPr lang="sk-SK" sz="2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1880-1942, </a:t>
            </a:r>
            <a:r>
              <a:rPr lang="sk-SK" sz="22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nar</a:t>
            </a:r>
            <a:r>
              <a:rPr lang="sk-SK" sz="2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. </a:t>
            </a:r>
            <a:r>
              <a:rPr lang="sk-SK" sz="22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Klagenfurt</a:t>
            </a:r>
            <a:r>
              <a:rPr lang="sk-SK" sz="2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) – radený na úroveň literárnej tvorby </a:t>
            </a:r>
            <a:r>
              <a:rPr lang="sk-SK" sz="22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Prousta</a:t>
            </a:r>
            <a:r>
              <a:rPr lang="sk-SK" sz="22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a </a:t>
            </a:r>
            <a:r>
              <a:rPr lang="sk-SK" sz="22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Joyca</a:t>
            </a:r>
            <a:endParaRPr lang="sk-SK" sz="22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sk-SK" sz="2200" dirty="0" smtClean="0">
                <a:latin typeface="Franklin Gothic Demi" panose="020B0703020102020204" pitchFamily="34" charset="0"/>
              </a:rPr>
              <a:t>Vo </a:t>
            </a:r>
            <a:r>
              <a:rPr lang="sk-SK" sz="2200" dirty="0" err="1" smtClean="0">
                <a:latin typeface="Franklin Gothic Demi" panose="020B0703020102020204" pitchFamily="34" charset="0"/>
              </a:rPr>
              <a:t>viedni</a:t>
            </a:r>
            <a:r>
              <a:rPr lang="sk-SK" sz="2200" dirty="0" smtClean="0">
                <a:latin typeface="Franklin Gothic Demi" panose="020B0703020102020204" pitchFamily="34" charset="0"/>
              </a:rPr>
              <a:t> študoval a pracoval</a:t>
            </a:r>
          </a:p>
          <a:p>
            <a:pPr algn="just"/>
            <a:r>
              <a:rPr lang="sk-SK" sz="2200" dirty="0" smtClean="0">
                <a:latin typeface="Franklin Gothic Demi" panose="020B0703020102020204" pitchFamily="34" charset="0"/>
              </a:rPr>
              <a:t>Keď </a:t>
            </a:r>
            <a:r>
              <a:rPr lang="sk-SK" sz="2200" dirty="0">
                <a:latin typeface="Franklin Gothic Demi" panose="020B0703020102020204" pitchFamily="34" charset="0"/>
              </a:rPr>
              <a:t>sú v roku 1933 nacistami jeho knihy v Nemecku zakázané, zostáva až do roku 1938 natrvalo vo Viedni. V roku 1938 musí aj odtiaľto emigrovať do Švajčiarska. Viedeň sa stala dejiskom jeho najznámejšieho diela, románu </a:t>
            </a:r>
            <a:r>
              <a:rPr lang="sk-SK" sz="2200" i="1" dirty="0">
                <a:latin typeface="Franklin Gothic Demi" panose="020B0703020102020204" pitchFamily="34" charset="0"/>
              </a:rPr>
              <a:t>Muž bez </a:t>
            </a:r>
            <a:r>
              <a:rPr lang="sk-SK" sz="2200" i="1" dirty="0" smtClean="0">
                <a:latin typeface="Franklin Gothic Demi" panose="020B0703020102020204" pitchFamily="34" charset="0"/>
              </a:rPr>
              <a:t>vlastností</a:t>
            </a:r>
          </a:p>
          <a:p>
            <a:pPr algn="just"/>
            <a:r>
              <a:rPr lang="sk-SK" sz="2200" dirty="0">
                <a:latin typeface="Franklin Gothic Demi" panose="020B0703020102020204" pitchFamily="34" charset="0"/>
              </a:rPr>
              <a:t>Robert </a:t>
            </a:r>
            <a:r>
              <a:rPr lang="sk-SK" sz="2200" dirty="0" err="1">
                <a:latin typeface="Franklin Gothic Demi" panose="020B0703020102020204" pitchFamily="34" charset="0"/>
              </a:rPr>
              <a:t>Musil</a:t>
            </a:r>
            <a:r>
              <a:rPr lang="sk-SK" sz="2200" dirty="0">
                <a:latin typeface="Franklin Gothic Demi" panose="020B0703020102020204" pitchFamily="34" charset="0"/>
              </a:rPr>
              <a:t> býval vo Viedni </a:t>
            </a:r>
            <a:r>
              <a:rPr lang="sk-SK" sz="2200" dirty="0" smtClean="0">
                <a:latin typeface="Franklin Gothic Demi" panose="020B0703020102020204" pitchFamily="34" charset="0"/>
              </a:rPr>
              <a:t>v 3. </a:t>
            </a:r>
            <a:r>
              <a:rPr lang="sk-SK" sz="2200" dirty="0">
                <a:latin typeface="Franklin Gothic Demi" panose="020B0703020102020204" pitchFamily="34" charset="0"/>
              </a:rPr>
              <a:t>obvode </a:t>
            </a:r>
            <a:r>
              <a:rPr lang="sk-SK" sz="2200" dirty="0" err="1">
                <a:latin typeface="Franklin Gothic Demi" panose="020B0703020102020204" pitchFamily="34" charset="0"/>
              </a:rPr>
              <a:t>Landstraße</a:t>
            </a:r>
            <a:r>
              <a:rPr lang="sk-SK" sz="2200" dirty="0">
                <a:latin typeface="Franklin Gothic Demi" panose="020B0703020102020204" pitchFamily="34" charset="0"/>
              </a:rPr>
              <a:t>, najprv na ulici </a:t>
            </a:r>
            <a:r>
              <a:rPr lang="sk-SK" sz="2200" dirty="0" err="1" smtClean="0">
                <a:latin typeface="Franklin Gothic Demi" panose="020B0703020102020204" pitchFamily="34" charset="0"/>
              </a:rPr>
              <a:t>Ungargasse</a:t>
            </a:r>
            <a:r>
              <a:rPr lang="sk-SK" sz="2200" dirty="0" smtClean="0">
                <a:latin typeface="Franklin Gothic Demi" panose="020B0703020102020204" pitchFamily="34" charset="0"/>
              </a:rPr>
              <a:t> </a:t>
            </a:r>
            <a:r>
              <a:rPr lang="sk-SK" sz="2200" dirty="0">
                <a:latin typeface="Franklin Gothic Demi" panose="020B0703020102020204" pitchFamily="34" charset="0"/>
              </a:rPr>
              <a:t>17, neskôr na </a:t>
            </a:r>
            <a:r>
              <a:rPr lang="sk-SK" sz="2200" dirty="0" err="1">
                <a:latin typeface="Franklin Gothic Demi" panose="020B0703020102020204" pitchFamily="34" charset="0"/>
              </a:rPr>
              <a:t>Rasumofskygasse</a:t>
            </a:r>
            <a:r>
              <a:rPr lang="sk-SK" sz="2200" dirty="0">
                <a:latin typeface="Franklin Gothic Demi" panose="020B0703020102020204" pitchFamily="34" charset="0"/>
              </a:rPr>
              <a:t> 20, kde sa dnes nachádza aj  jeho pamätná </a:t>
            </a:r>
            <a:r>
              <a:rPr lang="sk-SK" sz="2200" dirty="0" smtClean="0">
                <a:latin typeface="Franklin Gothic Demi" panose="020B0703020102020204" pitchFamily="34" charset="0"/>
              </a:rPr>
              <a:t>tabuľa </a:t>
            </a:r>
          </a:p>
          <a:p>
            <a:pPr algn="just"/>
            <a:r>
              <a:rPr lang="sk-SK" sz="2200" dirty="0" smtClean="0">
                <a:latin typeface="Franklin Gothic Demi" panose="020B0703020102020204" pitchFamily="34" charset="0"/>
              </a:rPr>
              <a:t>Bol </a:t>
            </a:r>
            <a:r>
              <a:rPr lang="sk-SK" sz="2200" dirty="0" err="1">
                <a:latin typeface="Franklin Gothic Demi" panose="020B0703020102020204" pitchFamily="34" charset="0"/>
              </a:rPr>
              <a:t>stamgastom</a:t>
            </a:r>
            <a:r>
              <a:rPr lang="sk-SK" sz="2200" dirty="0">
                <a:latin typeface="Franklin Gothic Demi" panose="020B0703020102020204" pitchFamily="34" charset="0"/>
              </a:rPr>
              <a:t> </a:t>
            </a:r>
            <a:r>
              <a:rPr lang="sk-SK" sz="2200" dirty="0" smtClean="0">
                <a:latin typeface="Franklin Gothic Demi" panose="020B0703020102020204" pitchFamily="34" charset="0"/>
              </a:rPr>
              <a:t>kaviarne </a:t>
            </a:r>
            <a:r>
              <a:rPr lang="sk-SK" sz="2200" dirty="0" err="1" smtClean="0">
                <a:latin typeface="Franklin Gothic Demi" panose="020B0703020102020204" pitchFamily="34" charset="0"/>
              </a:rPr>
              <a:t>Café</a:t>
            </a:r>
            <a:r>
              <a:rPr lang="sk-SK" sz="2200" dirty="0" smtClean="0">
                <a:latin typeface="Franklin Gothic Demi" panose="020B0703020102020204" pitchFamily="34" charset="0"/>
              </a:rPr>
              <a:t> </a:t>
            </a:r>
            <a:r>
              <a:rPr lang="sk-SK" sz="2200" dirty="0" err="1">
                <a:latin typeface="Franklin Gothic Demi" panose="020B0703020102020204" pitchFamily="34" charset="0"/>
              </a:rPr>
              <a:t>Central</a:t>
            </a:r>
            <a:r>
              <a:rPr lang="sk-SK" sz="2200" dirty="0">
                <a:latin typeface="Franklin Gothic Demi" panose="020B0703020102020204" pitchFamily="34" charset="0"/>
              </a:rPr>
              <a:t>, aj dnes známej a turistami vyhľadávanej viedenskej </a:t>
            </a:r>
            <a:r>
              <a:rPr lang="sk-SK" sz="2200" dirty="0" smtClean="0">
                <a:latin typeface="Franklin Gothic Demi" panose="020B0703020102020204" pitchFamily="34" charset="0"/>
              </a:rPr>
              <a:t>kaviarne</a:t>
            </a:r>
          </a:p>
          <a:p>
            <a:pPr algn="just"/>
            <a:r>
              <a:rPr lang="sk-SK" sz="2200" dirty="0" smtClean="0">
                <a:latin typeface="Franklin Gothic Demi" panose="020B0703020102020204" pitchFamily="34" charset="0"/>
              </a:rPr>
              <a:t>V</a:t>
            </a:r>
            <a:r>
              <a:rPr lang="sk-SK" sz="2200" dirty="0">
                <a:latin typeface="Franklin Gothic Demi" panose="020B0703020102020204" pitchFamily="34" charset="0"/>
              </a:rPr>
              <a:t> </a:t>
            </a:r>
            <a:r>
              <a:rPr lang="sk-SK" sz="2200" dirty="0" smtClean="0">
                <a:latin typeface="Franklin Gothic Demi" panose="020B0703020102020204" pitchFamily="34" charset="0"/>
              </a:rPr>
              <a:t>16. viedenskom </a:t>
            </a:r>
            <a:r>
              <a:rPr lang="sk-SK" sz="2200" dirty="0">
                <a:latin typeface="Franklin Gothic Demi" panose="020B0703020102020204" pitchFamily="34" charset="0"/>
              </a:rPr>
              <a:t>obvode </a:t>
            </a:r>
            <a:r>
              <a:rPr lang="sk-SK" sz="2200" dirty="0" err="1">
                <a:latin typeface="Franklin Gothic Demi" panose="020B0703020102020204" pitchFamily="34" charset="0"/>
              </a:rPr>
              <a:t>Wien-Ottakring</a:t>
            </a:r>
            <a:r>
              <a:rPr lang="sk-SK" sz="2200" dirty="0">
                <a:latin typeface="Franklin Gothic Demi" panose="020B0703020102020204" pitchFamily="34" charset="0"/>
              </a:rPr>
              <a:t> môžeme dnes nájsť námestie </a:t>
            </a:r>
            <a:r>
              <a:rPr lang="sk-SK" sz="2200" dirty="0" err="1">
                <a:latin typeface="Franklin Gothic Demi" panose="020B0703020102020204" pitchFamily="34" charset="0"/>
              </a:rPr>
              <a:t>Musilplatz</a:t>
            </a:r>
            <a:r>
              <a:rPr lang="sk-SK" sz="2200" dirty="0" smtClean="0">
                <a:latin typeface="Franklin Gothic Demi" panose="020B0703020102020204" pitchFamily="34" charset="0"/>
              </a:rPr>
              <a:t>, </a:t>
            </a:r>
            <a:r>
              <a:rPr lang="sk-SK" sz="2200" dirty="0">
                <a:latin typeface="Franklin Gothic Demi" panose="020B0703020102020204" pitchFamily="34" charset="0"/>
              </a:rPr>
              <a:t>pomenované po tomto spisovateľovi</a:t>
            </a:r>
            <a:endParaRPr lang="sk-SK" sz="2200" dirty="0" smtClean="0">
              <a:latin typeface="Franklin Gothic Demi" panose="020B0703020102020204" pitchFamily="34" charset="0"/>
            </a:endParaRPr>
          </a:p>
        </p:txBody>
      </p:sp>
      <p:pic>
        <p:nvPicPr>
          <p:cNvPr id="3" name="Zástupný objekt pre obsah 2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213859" y="1367293"/>
            <a:ext cx="2514013" cy="3585201"/>
          </a:xfrm>
          <a:prstGeom prst="rect">
            <a:avLst/>
          </a:prstGeom>
        </p:spPr>
      </p:pic>
      <p:sp>
        <p:nvSpPr>
          <p:cNvPr id="14" name="Obdĺžnik 13"/>
          <p:cNvSpPr/>
          <p:nvPr/>
        </p:nvSpPr>
        <p:spPr>
          <a:xfrm>
            <a:off x="8025493" y="4952494"/>
            <a:ext cx="34779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 dirty="0">
                <a:latin typeface="Franklin Gothic Demi" panose="020B0703020102020204" pitchFamily="34" charset="0"/>
                <a:cs typeface="Aharoni" panose="02010803020104030203" pitchFamily="2" charset="-79"/>
              </a:rPr>
              <a:t>https://sk.wikipedia.org/wiki/Robert_Musil</a:t>
            </a:r>
          </a:p>
        </p:txBody>
      </p:sp>
      <p:sp>
        <p:nvSpPr>
          <p:cNvPr id="16" name="Ovál 15">
            <a:hlinkClick r:id="rId3" action="ppaction://hlinksldjump"/>
          </p:cNvPr>
          <p:cNvSpPr/>
          <p:nvPr/>
        </p:nvSpPr>
        <p:spPr>
          <a:xfrm>
            <a:off x="9764486" y="5584370"/>
            <a:ext cx="1926772" cy="78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Obsah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3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8800" y="685800"/>
            <a:ext cx="10523883" cy="339580"/>
          </a:xfrm>
        </p:spPr>
        <p:txBody>
          <a:bodyPr>
            <a:noAutofit/>
          </a:bodyPr>
          <a:lstStyle/>
          <a:p>
            <a:r>
              <a:rPr lang="sk-SK" sz="3200" i="1" dirty="0" smtClean="0"/>
              <a:t>Muž bez vlastností   </a:t>
            </a:r>
            <a:r>
              <a:rPr lang="sk-SK" sz="3200" dirty="0" smtClean="0"/>
              <a:t>(1930-45)</a:t>
            </a:r>
            <a:endParaRPr lang="sk-SK" sz="32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293914" y="1257301"/>
            <a:ext cx="5802086" cy="4495964"/>
          </a:xfrm>
        </p:spPr>
        <p:txBody>
          <a:bodyPr>
            <a:noAutofit/>
          </a:bodyPr>
          <a:lstStyle/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Románom vytvoril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Musil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>
                <a:latin typeface="Franklin Gothic Demi" panose="020B0703020102020204" pitchFamily="34" charset="0"/>
              </a:rPr>
              <a:t>satirický obraz zaniknutého </a:t>
            </a:r>
            <a:r>
              <a:rPr lang="sk-SK" sz="1400" dirty="0" err="1">
                <a:latin typeface="Franklin Gothic Demi" panose="020B0703020102020204" pitchFamily="34" charset="0"/>
              </a:rPr>
              <a:t>k.u.k</a:t>
            </a:r>
            <a:r>
              <a:rPr lang="sk-SK" sz="1400" dirty="0">
                <a:latin typeface="Franklin Gothic Demi" panose="020B0703020102020204" pitchFamily="34" charset="0"/>
              </a:rPr>
              <a:t>, rakúsko-uhorského </a:t>
            </a:r>
            <a:r>
              <a:rPr lang="sk-SK" sz="1400" dirty="0" smtClean="0">
                <a:latin typeface="Franklin Gothic Demi" panose="020B0703020102020204" pitchFamily="34" charset="0"/>
              </a:rPr>
              <a:t>cisárstva</a:t>
            </a:r>
          </a:p>
          <a:p>
            <a:pPr algn="just"/>
            <a:r>
              <a:rPr lang="sk-SK" sz="1400" dirty="0">
                <a:latin typeface="Franklin Gothic Demi" panose="020B0703020102020204" pitchFamily="34" charset="0"/>
              </a:rPr>
              <a:t>V centre autorovho záujmu stojí diagnóza príčin, ktoré Európu priviedli k prvej svetovej vojne. Tieto vidí predovšetkým v </a:t>
            </a:r>
            <a:r>
              <a:rPr lang="sk-SK" sz="1400" dirty="0" smtClean="0">
                <a:latin typeface="Franklin Gothic Demi" panose="020B0703020102020204" pitchFamily="34" charset="0"/>
              </a:rPr>
              <a:t>morálnej </a:t>
            </a:r>
            <a:r>
              <a:rPr lang="sk-SK" sz="1400" dirty="0">
                <a:latin typeface="Franklin Gothic Demi" panose="020B0703020102020204" pitchFamily="34" charset="0"/>
              </a:rPr>
              <a:t>kríze druhej polovice 19. a začiatku 20. storočia, kedy staré </a:t>
            </a:r>
            <a:r>
              <a:rPr lang="sk-SK" sz="1400" dirty="0" smtClean="0">
                <a:latin typeface="Franklin Gothic Demi" panose="020B0703020102020204" pitchFamily="34" charset="0"/>
              </a:rPr>
              <a:t>kresťanské hodnoty </a:t>
            </a:r>
            <a:r>
              <a:rPr lang="sk-SK" sz="1400" dirty="0">
                <a:latin typeface="Franklin Gothic Demi" panose="020B0703020102020204" pitchFamily="34" charset="0"/>
              </a:rPr>
              <a:t>zanikli </a:t>
            </a:r>
            <a:r>
              <a:rPr lang="sk-SK" sz="1400" dirty="0" smtClean="0">
                <a:latin typeface="Franklin Gothic Demi" panose="020B0703020102020204" pitchFamily="34" charset="0"/>
              </a:rPr>
              <a:t>a v sekularizovanej spoločnosti ich žiadne nové nenahradili</a:t>
            </a:r>
          </a:p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hlavný hrdina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ulrich</a:t>
            </a:r>
            <a:r>
              <a:rPr lang="sk-SK" sz="1400" dirty="0" smtClean="0">
                <a:latin typeface="Franklin Gothic Demi" panose="020B0703020102020204" pitchFamily="34" charset="0"/>
              </a:rPr>
              <a:t> ako dedič veľkého majetku Symbolizuje pasívne štruktúry. On a jeho priatelia bývajú v domoch barokovej a renesančnej architektúry, Symboly moci habsburgovcov</a:t>
            </a:r>
          </a:p>
          <a:p>
            <a:pPr algn="just"/>
            <a:r>
              <a:rPr lang="sk-SK" sz="1400" dirty="0" err="1">
                <a:latin typeface="Franklin Gothic Demi" panose="020B0703020102020204" pitchFamily="34" charset="0"/>
              </a:rPr>
              <a:t>Ulrich</a:t>
            </a:r>
            <a:r>
              <a:rPr lang="sk-SK" sz="1400" dirty="0">
                <a:latin typeface="Franklin Gothic Demi" panose="020B0703020102020204" pitchFamily="34" charset="0"/>
              </a:rPr>
              <a:t> je mužom bez vlastností, nositeľom kolektívneho nevedomia</a:t>
            </a:r>
            <a:r>
              <a:rPr lang="sk-SK" sz="1400" dirty="0" smtClean="0">
                <a:latin typeface="Franklin Gothic Demi" panose="020B0703020102020204" pitchFamily="34" charset="0"/>
              </a:rPr>
              <a:t>.</a:t>
            </a:r>
          </a:p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Román sa odohráva hlavne v 3. a 1. viedenskom obvode</a:t>
            </a:r>
            <a:endParaRPr lang="sk-SK" sz="1400" dirty="0">
              <a:latin typeface="Franklin Gothic Demi" panose="020B0703020102020204" pitchFamily="34" charset="0"/>
            </a:endParaRP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215445" y="1143000"/>
            <a:ext cx="4867239" cy="3650429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215444" y="5322377"/>
            <a:ext cx="5451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smtClean="0">
                <a:latin typeface="Franklin Gothic Demi" panose="020B0703020102020204" pitchFamily="34" charset="0"/>
              </a:rPr>
              <a:t>https://de.wikipedia.org/wiki/Palais_Salm_(Salmgasse)#/media/File:Palais_Salm-Salmgasse_2.JPG </a:t>
            </a:r>
            <a:endParaRPr lang="sk-SK" sz="1000" dirty="0">
              <a:latin typeface="Franklin Gothic Demi" panose="020B0703020102020204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194384" y="4793429"/>
            <a:ext cx="549373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Palác grófa </a:t>
            </a:r>
            <a:r>
              <a:rPr lang="sk-SK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Salm-Reifferscheida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na ulici </a:t>
            </a:r>
            <a:r>
              <a:rPr lang="sk-SK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Salmgasse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, bydlisko hlavného 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hrdinu románu </a:t>
            </a:r>
            <a:r>
              <a:rPr lang="sk-SK" sz="1400" i="1" dirty="0">
                <a:latin typeface="Franklin Gothic Demi" panose="020B0703020102020204" pitchFamily="34" charset="0"/>
                <a:cs typeface="Aharoni" panose="02010803020104030203" pitchFamily="2" charset="-79"/>
              </a:rPr>
              <a:t>Muž bez vlastností.</a:t>
            </a:r>
            <a:endParaRPr lang="sk-SK" sz="14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r>
              <a:rPr lang="sk-SK" b="1" dirty="0"/>
              <a:t> </a:t>
            </a:r>
            <a:endParaRPr lang="sk-SK" dirty="0"/>
          </a:p>
        </p:txBody>
      </p:sp>
      <p:sp>
        <p:nvSpPr>
          <p:cNvPr id="8" name="Ovál 7">
            <a:hlinkClick r:id="rId3" action="ppaction://hlinksldjump"/>
          </p:cNvPr>
          <p:cNvSpPr/>
          <p:nvPr/>
        </p:nvSpPr>
        <p:spPr>
          <a:xfrm>
            <a:off x="10091058" y="5600699"/>
            <a:ext cx="1576008" cy="83306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Obsah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2681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65414" y="0"/>
            <a:ext cx="10217268" cy="1240971"/>
          </a:xfrm>
        </p:spPr>
        <p:txBody>
          <a:bodyPr>
            <a:normAutofit/>
          </a:bodyPr>
          <a:lstStyle/>
          <a:p>
            <a:r>
              <a:rPr lang="sk-SK" sz="3200" dirty="0" smtClean="0"/>
              <a:t>prvá polovica </a:t>
            </a:r>
            <a:r>
              <a:rPr lang="sk-SK" sz="3200" dirty="0"/>
              <a:t>20. </a:t>
            </a:r>
            <a:r>
              <a:rPr lang="sk-SK" sz="3200" dirty="0" smtClean="0"/>
              <a:t>storočia</a:t>
            </a:r>
            <a:br>
              <a:rPr lang="sk-SK" sz="3200" dirty="0" smtClean="0"/>
            </a:br>
            <a:r>
              <a:rPr lang="sk-SK" sz="3200" dirty="0" smtClean="0"/>
              <a:t>Viedeň </a:t>
            </a:r>
            <a:r>
              <a:rPr lang="sk-SK" sz="2700" dirty="0" smtClean="0"/>
              <a:t>a Hodnotová </a:t>
            </a:r>
            <a:r>
              <a:rPr lang="sk-SK" sz="2700" dirty="0"/>
              <a:t>kríza Habsburského dedičstva</a:t>
            </a:r>
          </a:p>
        </p:txBody>
      </p:sp>
      <p:sp>
        <p:nvSpPr>
          <p:cNvPr id="8" name="Zástupný objekt pre obsah 7"/>
          <p:cNvSpPr>
            <a:spLocks noGrp="1"/>
          </p:cNvSpPr>
          <p:nvPr>
            <p:ph sz="quarter" idx="13"/>
          </p:nvPr>
        </p:nvSpPr>
        <p:spPr>
          <a:xfrm>
            <a:off x="212272" y="1240971"/>
            <a:ext cx="7413760" cy="45537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1800" b="1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Heimito</a:t>
            </a:r>
            <a:r>
              <a:rPr lang="sk-SK" sz="18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von </a:t>
            </a:r>
            <a:r>
              <a:rPr lang="sk-SK" sz="1800" b="1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Doderer</a:t>
            </a:r>
            <a:r>
              <a:rPr lang="sk-SK" sz="18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–  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(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1880-1942, </a:t>
            </a:r>
            <a:r>
              <a:rPr lang="sk-SK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nar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. </a:t>
            </a:r>
            <a:r>
              <a:rPr lang="sk-SK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viede</a:t>
            </a:r>
            <a:r>
              <a:rPr lang="sk-SK" sz="1400" b="1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ň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) </a:t>
            </a:r>
            <a:endParaRPr lang="sk-SK" sz="1400" dirty="0">
              <a:latin typeface="Franklin Gothic Demi" panose="020B0703020102020204" pitchFamily="34" charset="0"/>
            </a:endParaRP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Vo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viedni</a:t>
            </a:r>
            <a:r>
              <a:rPr lang="sk-SK" sz="1400" dirty="0" smtClean="0">
                <a:latin typeface="Franklin Gothic Demi" panose="020B0703020102020204" pitchFamily="34" charset="0"/>
              </a:rPr>
              <a:t> sa narodil, žil, študoval a umrel. otec</a:t>
            </a:r>
            <a:r>
              <a:rPr lang="sk-SK" sz="1400" dirty="0">
                <a:latin typeface="Franklin Gothic Demi" panose="020B0703020102020204" pitchFamily="34" charset="0"/>
              </a:rPr>
              <a:t>, </a:t>
            </a:r>
            <a:r>
              <a:rPr lang="sk-SK" sz="1400" dirty="0" err="1">
                <a:latin typeface="Franklin Gothic Demi" panose="020B0703020102020204" pitchFamily="34" charset="0"/>
              </a:rPr>
              <a:t>Wilhelm</a:t>
            </a:r>
            <a:r>
              <a:rPr lang="sk-SK" sz="1400" dirty="0">
                <a:latin typeface="Franklin Gothic Demi" panose="020B0703020102020204" pitchFamily="34" charset="0"/>
              </a:rPr>
              <a:t> von </a:t>
            </a:r>
            <a:r>
              <a:rPr lang="sk-SK" sz="1400" dirty="0" err="1">
                <a:latin typeface="Franklin Gothic Demi" panose="020B0703020102020204" pitchFamily="34" charset="0"/>
              </a:rPr>
              <a:t>Doderer</a:t>
            </a:r>
            <a:r>
              <a:rPr lang="sk-SK" sz="1400" dirty="0">
                <a:latin typeface="Franklin Gothic Demi" panose="020B0703020102020204" pitchFamily="34" charset="0"/>
              </a:rPr>
              <a:t> bol známym viedenským staviteľom. </a:t>
            </a:r>
            <a:endParaRPr lang="sk-SK" sz="1400" dirty="0" smtClean="0">
              <a:latin typeface="Franklin Gothic Demi" panose="020B0703020102020204" pitchFamily="34" charset="0"/>
            </a:endParaRP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Rodinná </a:t>
            </a:r>
            <a:r>
              <a:rPr lang="sk-SK" sz="1400" dirty="0">
                <a:latin typeface="Franklin Gothic Demi" panose="020B0703020102020204" pitchFamily="34" charset="0"/>
              </a:rPr>
              <a:t>sága </a:t>
            </a:r>
            <a:r>
              <a:rPr lang="sk-SK" sz="1400" dirty="0" err="1">
                <a:latin typeface="Franklin Gothic Demi" panose="020B0703020102020204" pitchFamily="34" charset="0"/>
              </a:rPr>
              <a:t>Dodererovcov</a:t>
            </a:r>
            <a:r>
              <a:rPr lang="sk-SK" sz="1400" dirty="0">
                <a:latin typeface="Franklin Gothic Demi" panose="020B0703020102020204" pitchFamily="34" charset="0"/>
              </a:rPr>
              <a:t> je úzko spätá s významnými zmenami a výstavbou Viedne v druhej polovici 19. storočia. Starý otec spisovateľa  </a:t>
            </a:r>
            <a:r>
              <a:rPr lang="sk-SK" sz="1400" dirty="0" err="1">
                <a:latin typeface="Franklin Gothic Demi" panose="020B0703020102020204" pitchFamily="34" charset="0"/>
              </a:rPr>
              <a:t>Wilhelm</a:t>
            </a:r>
            <a:r>
              <a:rPr lang="sk-SK" sz="1400" dirty="0">
                <a:latin typeface="Franklin Gothic Demi" panose="020B0703020102020204" pitchFamily="34" charset="0"/>
              </a:rPr>
              <a:t> </a:t>
            </a:r>
            <a:r>
              <a:rPr lang="sk-SK" sz="1400" dirty="0" err="1">
                <a:latin typeface="Franklin Gothic Demi" panose="020B0703020102020204" pitchFamily="34" charset="0"/>
              </a:rPr>
              <a:t>Doderer</a:t>
            </a:r>
            <a:r>
              <a:rPr lang="sk-SK" sz="1400" dirty="0">
                <a:latin typeface="Franklin Gothic Demi" panose="020B0703020102020204" pitchFamily="34" charset="0"/>
              </a:rPr>
              <a:t>,  </a:t>
            </a:r>
            <a:r>
              <a:rPr lang="sk-SK" sz="1400" dirty="0" smtClean="0">
                <a:latin typeface="Franklin Gothic Demi" panose="020B0703020102020204" pitchFamily="34" charset="0"/>
              </a:rPr>
              <a:t>bol riaditeľom </a:t>
            </a:r>
            <a:r>
              <a:rPr lang="sk-SK" sz="1400" dirty="0">
                <a:latin typeface="Franklin Gothic Demi" panose="020B0703020102020204" pitchFamily="34" charset="0"/>
              </a:rPr>
              <a:t>viedenskej Technickej </a:t>
            </a:r>
            <a:r>
              <a:rPr lang="sk-SK" sz="1400" dirty="0" smtClean="0">
                <a:latin typeface="Franklin Gothic Demi" panose="020B0703020102020204" pitchFamily="34" charset="0"/>
              </a:rPr>
              <a:t>univerzity</a:t>
            </a:r>
          </a:p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Špeciálne </a:t>
            </a:r>
            <a:r>
              <a:rPr lang="sk-SK" sz="1400" dirty="0">
                <a:latin typeface="Franklin Gothic Demi" panose="020B0703020102020204" pitchFamily="34" charset="0"/>
              </a:rPr>
              <a:t>postavenie má v </a:t>
            </a:r>
            <a:r>
              <a:rPr lang="sk-SK" sz="1400" dirty="0" err="1">
                <a:latin typeface="Franklin Gothic Demi" panose="020B0703020102020204" pitchFamily="34" charset="0"/>
              </a:rPr>
              <a:t>Dodererových</a:t>
            </a:r>
            <a:r>
              <a:rPr lang="sk-SK" sz="1400" dirty="0">
                <a:latin typeface="Franklin Gothic Demi" panose="020B0703020102020204" pitchFamily="34" charset="0"/>
              </a:rPr>
              <a:t> </a:t>
            </a:r>
            <a:r>
              <a:rPr lang="sk-SK" sz="1400" dirty="0" smtClean="0">
                <a:latin typeface="Franklin Gothic Demi" panose="020B0703020102020204" pitchFamily="34" charset="0"/>
              </a:rPr>
              <a:t>textoch 9. viedenský </a:t>
            </a:r>
            <a:r>
              <a:rPr lang="sk-SK" sz="1400" dirty="0">
                <a:latin typeface="Franklin Gothic Demi" panose="020B0703020102020204" pitchFamily="34" charset="0"/>
              </a:rPr>
              <a:t>obvod </a:t>
            </a:r>
            <a:r>
              <a:rPr lang="sk-SK" sz="1400" dirty="0" err="1">
                <a:latin typeface="Franklin Gothic Demi" panose="020B0703020102020204" pitchFamily="34" charset="0"/>
              </a:rPr>
              <a:t>Alsergrund</a:t>
            </a:r>
            <a:r>
              <a:rPr lang="sk-SK" sz="1400" dirty="0">
                <a:latin typeface="Franklin Gothic Demi" panose="020B0703020102020204" pitchFamily="34" charset="0"/>
              </a:rPr>
              <a:t>. Tu sa odohrávajú romány </a:t>
            </a:r>
            <a:r>
              <a:rPr lang="sk-SK" sz="1400" i="1" dirty="0" err="1">
                <a:latin typeface="Franklin Gothic Demi" panose="020B0703020102020204" pitchFamily="34" charset="0"/>
              </a:rPr>
              <a:t>Strudlhofské</a:t>
            </a:r>
            <a:r>
              <a:rPr lang="sk-SK" sz="1400" i="1" dirty="0">
                <a:latin typeface="Franklin Gothic Demi" panose="020B0703020102020204" pitchFamily="34" charset="0"/>
              </a:rPr>
              <a:t> schody</a:t>
            </a:r>
            <a:r>
              <a:rPr lang="sk-SK" sz="1400" dirty="0">
                <a:latin typeface="Franklin Gothic Demi" panose="020B0703020102020204" pitchFamily="34" charset="0"/>
              </a:rPr>
              <a:t> ako aj niektoré scény </a:t>
            </a:r>
            <a:r>
              <a:rPr lang="sk-SK" sz="1400" i="1" dirty="0">
                <a:latin typeface="Franklin Gothic Demi" panose="020B0703020102020204" pitchFamily="34" charset="0"/>
              </a:rPr>
              <a:t>Vodopádov v </a:t>
            </a:r>
            <a:r>
              <a:rPr lang="sk-SK" sz="1400" i="1" dirty="0" err="1">
                <a:latin typeface="Franklin Gothic Demi" panose="020B0703020102020204" pitchFamily="34" charset="0"/>
              </a:rPr>
              <a:t>Slunje</a:t>
            </a:r>
            <a:r>
              <a:rPr lang="sk-SK" sz="1400" dirty="0">
                <a:latin typeface="Franklin Gothic Demi" panose="020B0703020102020204" pitchFamily="34" charset="0"/>
              </a:rPr>
              <a:t>. O výstavbe železníc diskutujú hrdinovia </a:t>
            </a:r>
            <a:r>
              <a:rPr lang="sk-SK" sz="1400" i="1" dirty="0">
                <a:latin typeface="Franklin Gothic Demi" panose="020B0703020102020204" pitchFamily="34" charset="0"/>
              </a:rPr>
              <a:t>Vodopádov</a:t>
            </a:r>
            <a:r>
              <a:rPr lang="sk-SK" sz="1400" dirty="0">
                <a:latin typeface="Franklin Gothic Demi" panose="020B0703020102020204" pitchFamily="34" charset="0"/>
              </a:rPr>
              <a:t> v kaviarni </a:t>
            </a:r>
            <a:r>
              <a:rPr lang="sk-SK" sz="1400" dirty="0" err="1">
                <a:latin typeface="Franklin Gothic Demi" panose="020B0703020102020204" pitchFamily="34" charset="0"/>
              </a:rPr>
              <a:t>Zartl</a:t>
            </a:r>
            <a:r>
              <a:rPr lang="sk-SK" sz="1400" dirty="0">
                <a:latin typeface="Franklin Gothic Demi" panose="020B0703020102020204" pitchFamily="34" charset="0"/>
              </a:rPr>
              <a:t>, ktorú </a:t>
            </a:r>
            <a:r>
              <a:rPr lang="sk-SK" sz="1400" dirty="0" err="1">
                <a:latin typeface="Franklin Gothic Demi" panose="020B0703020102020204" pitchFamily="34" charset="0"/>
              </a:rPr>
              <a:t>môžno</a:t>
            </a:r>
            <a:r>
              <a:rPr lang="sk-SK" sz="1400" dirty="0">
                <a:latin typeface="Franklin Gothic Demi" panose="020B0703020102020204" pitchFamily="34" charset="0"/>
              </a:rPr>
              <a:t> nájsť v </a:t>
            </a:r>
            <a:r>
              <a:rPr lang="sk-SK" sz="1400" dirty="0" smtClean="0">
                <a:latin typeface="Franklin Gothic Demi" panose="020B0703020102020204" pitchFamily="34" charset="0"/>
              </a:rPr>
              <a:t>3. </a:t>
            </a:r>
            <a:r>
              <a:rPr lang="sk-SK" sz="1400" dirty="0">
                <a:latin typeface="Franklin Gothic Demi" panose="020B0703020102020204" pitchFamily="34" charset="0"/>
              </a:rPr>
              <a:t>viedenskom obvode schádzajúc smerom z mosta </a:t>
            </a:r>
            <a:r>
              <a:rPr lang="sk-SK" sz="1400" dirty="0" err="1">
                <a:latin typeface="Franklin Gothic Demi" panose="020B0703020102020204" pitchFamily="34" charset="0"/>
              </a:rPr>
              <a:t>Rotundenbrücke</a:t>
            </a:r>
            <a:r>
              <a:rPr lang="sk-SK" sz="1400" dirty="0">
                <a:latin typeface="Franklin Gothic Demi" panose="020B0703020102020204" pitchFamily="34" charset="0"/>
              </a:rPr>
              <a:t> medzi </a:t>
            </a:r>
            <a:r>
              <a:rPr lang="sk-SK" sz="1400" dirty="0" err="1">
                <a:latin typeface="Franklin Gothic Demi" panose="020B0703020102020204" pitchFamily="34" charset="0"/>
              </a:rPr>
              <a:t>Marxergasse</a:t>
            </a:r>
            <a:r>
              <a:rPr lang="sk-SK" sz="1400" dirty="0">
                <a:latin typeface="Franklin Gothic Demi" panose="020B0703020102020204" pitchFamily="34" charset="0"/>
              </a:rPr>
              <a:t> a ulicou </a:t>
            </a:r>
            <a:r>
              <a:rPr lang="sk-SK" sz="1400" dirty="0" err="1">
                <a:latin typeface="Franklin Gothic Demi" panose="020B0703020102020204" pitchFamily="34" charset="0"/>
              </a:rPr>
              <a:t>Rasumofskygasse</a:t>
            </a:r>
            <a:r>
              <a:rPr lang="sk-SK" sz="1400" dirty="0">
                <a:latin typeface="Franklin Gothic Demi" panose="020B0703020102020204" pitchFamily="34" charset="0"/>
              </a:rPr>
              <a:t>.</a:t>
            </a:r>
            <a:endParaRPr lang="sk-SK" sz="1400" dirty="0" smtClean="0">
              <a:latin typeface="Franklin Gothic Demi" panose="020B0703020102020204" pitchFamily="34" charset="0"/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sz="quarter" idx="14"/>
          </p:nvPr>
        </p:nvSpPr>
        <p:spPr>
          <a:xfrm>
            <a:off x="6368142" y="4952494"/>
            <a:ext cx="5323115" cy="6318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10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ttps</a:t>
            </a:r>
            <a:r>
              <a:rPr lang="sk-SK" sz="1000" dirty="0">
                <a:latin typeface="Franklin Gothic Demi" panose="020B0703020102020204" pitchFamily="34" charset="0"/>
                <a:cs typeface="Aharoni" panose="02010803020104030203" pitchFamily="2" charset="-79"/>
              </a:rPr>
              <a:t>://www.google.sk/search?q=Heimito+von+doderer&amp;source=lnms&amp;tbm=isch&amp;sa=X&amp;ved=0ahUKEwivwv_P4PTfAhVmMewKHYZ5ANYQ_AUIDigB&amp;biw=1600&amp;bih=789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7837714" y="4952494"/>
            <a:ext cx="34779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900" dirty="0"/>
          </a:p>
        </p:txBody>
      </p:sp>
      <p:sp>
        <p:nvSpPr>
          <p:cNvPr id="16" name="Ovál 15">
            <a:hlinkClick r:id="rId2" action="ppaction://hlinksldjump"/>
          </p:cNvPr>
          <p:cNvSpPr/>
          <p:nvPr/>
        </p:nvSpPr>
        <p:spPr>
          <a:xfrm>
            <a:off x="9764486" y="5584370"/>
            <a:ext cx="1926772" cy="78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hlinkClick r:id="rId2" action="ppaction://hlinksldjump"/>
              </a:rPr>
              <a:t>Obsah</a:t>
            </a:r>
            <a:endParaRPr lang="sk-SK" dirty="0">
              <a:solidFill>
                <a:schemeClr val="bg1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032" y="1067829"/>
            <a:ext cx="3179839" cy="37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b="1" i="1" dirty="0" err="1"/>
              <a:t>Strudlhofské</a:t>
            </a:r>
            <a:r>
              <a:rPr lang="sk-SK" sz="3200" b="1" i="1" dirty="0"/>
              <a:t> schody alebo </a:t>
            </a:r>
            <a:r>
              <a:rPr lang="sk-SK" sz="3200" b="1" i="1" dirty="0" err="1"/>
              <a:t>Melzer</a:t>
            </a:r>
            <a:r>
              <a:rPr lang="sk-SK" sz="3200" b="1" i="1" dirty="0"/>
              <a:t> a hlbina </a:t>
            </a:r>
            <a:r>
              <a:rPr lang="sk-SK" sz="3200" b="1" i="1" dirty="0" smtClean="0"/>
              <a:t>rokov   </a:t>
            </a:r>
            <a:r>
              <a:rPr lang="sk-SK" sz="3200" b="1" dirty="0" smtClean="0"/>
              <a:t>(1951)</a:t>
            </a:r>
            <a:r>
              <a:rPr lang="sk-SK" sz="3200" dirty="0"/>
              <a:t/>
            </a:r>
            <a:br>
              <a:rPr lang="sk-SK" sz="3200" dirty="0"/>
            </a:br>
            <a:endParaRPr lang="sk-SK" sz="32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473529" y="1681844"/>
            <a:ext cx="6106885" cy="3692742"/>
          </a:xfrm>
        </p:spPr>
        <p:txBody>
          <a:bodyPr>
            <a:noAutofit/>
          </a:bodyPr>
          <a:lstStyle/>
          <a:p>
            <a:pPr algn="just"/>
            <a:r>
              <a:rPr lang="sk-SK" sz="1400" dirty="0">
                <a:latin typeface="Franklin Gothic Demi" panose="020B0703020102020204" pitchFamily="34" charset="0"/>
              </a:rPr>
              <a:t>Týmto dielom vniesol </a:t>
            </a:r>
            <a:r>
              <a:rPr lang="sk-SK" sz="1400" dirty="0" err="1">
                <a:latin typeface="Franklin Gothic Demi" panose="020B0703020102020204" pitchFamily="34" charset="0"/>
              </a:rPr>
              <a:t>Doderer</a:t>
            </a:r>
            <a:r>
              <a:rPr lang="sk-SK" sz="1400" dirty="0">
                <a:latin typeface="Franklin Gothic Demi" panose="020B0703020102020204" pitchFamily="34" charset="0"/>
              </a:rPr>
              <a:t> </a:t>
            </a:r>
            <a:r>
              <a:rPr lang="sk-SK" sz="1400" dirty="0" err="1">
                <a:latin typeface="Franklin Gothic Demi" panose="020B0703020102020204" pitchFamily="34" charset="0"/>
              </a:rPr>
              <a:t>S</a:t>
            </a:r>
            <a:r>
              <a:rPr lang="sk-SK" sz="1400" i="1" dirty="0" err="1">
                <a:latin typeface="Franklin Gothic Demi" panose="020B0703020102020204" pitchFamily="34" charset="0"/>
              </a:rPr>
              <a:t>trudlhofské</a:t>
            </a:r>
            <a:r>
              <a:rPr lang="sk-SK" sz="1400" i="1" dirty="0">
                <a:latin typeface="Franklin Gothic Demi" panose="020B0703020102020204" pitchFamily="34" charset="0"/>
              </a:rPr>
              <a:t> schody</a:t>
            </a:r>
            <a:r>
              <a:rPr lang="sk-SK" sz="1400" dirty="0">
                <a:latin typeface="Franklin Gothic Demi" panose="020B0703020102020204" pitchFamily="34" charset="0"/>
              </a:rPr>
              <a:t>, predtým zabudnuté viedenské </a:t>
            </a:r>
            <a:r>
              <a:rPr lang="sk-SK" sz="1400" dirty="0" smtClean="0">
                <a:latin typeface="Franklin Gothic Demi" panose="020B0703020102020204" pitchFamily="34" charset="0"/>
              </a:rPr>
              <a:t>schodisko, </a:t>
            </a:r>
            <a:r>
              <a:rPr lang="sk-SK" sz="1400" dirty="0">
                <a:latin typeface="Franklin Gothic Demi" panose="020B0703020102020204" pitchFamily="34" charset="0"/>
              </a:rPr>
              <a:t>opäť do povedomia obyvateľov Viedne. Schody sa </a:t>
            </a:r>
            <a:r>
              <a:rPr lang="sk-SK" sz="1400" dirty="0" err="1">
                <a:latin typeface="Franklin Gothic Demi" panose="020B0703020102020204" pitchFamily="34" charset="0"/>
              </a:rPr>
              <a:t>nachádzajü</a:t>
            </a:r>
            <a:r>
              <a:rPr lang="sk-SK" sz="1400" dirty="0">
                <a:latin typeface="Franklin Gothic Demi" panose="020B0703020102020204" pitchFamily="34" charset="0"/>
              </a:rPr>
              <a:t> v </a:t>
            </a:r>
            <a:r>
              <a:rPr lang="sk-SK" sz="1400" dirty="0" smtClean="0">
                <a:latin typeface="Franklin Gothic Demi" panose="020B0703020102020204" pitchFamily="34" charset="0"/>
              </a:rPr>
              <a:t>9. </a:t>
            </a:r>
            <a:r>
              <a:rPr lang="sk-SK" sz="1400" dirty="0">
                <a:latin typeface="Franklin Gothic Demi" panose="020B0703020102020204" pitchFamily="34" charset="0"/>
              </a:rPr>
              <a:t>obvode </a:t>
            </a:r>
            <a:r>
              <a:rPr lang="sk-SK" sz="1400" dirty="0" err="1">
                <a:latin typeface="Franklin Gothic Demi" panose="020B0703020102020204" pitchFamily="34" charset="0"/>
              </a:rPr>
              <a:t>Alsergrund</a:t>
            </a:r>
            <a:r>
              <a:rPr lang="sk-SK" sz="1400" dirty="0">
                <a:latin typeface="Franklin Gothic Demi" panose="020B0703020102020204" pitchFamily="34" charset="0"/>
              </a:rPr>
              <a:t> a spájajú ulice </a:t>
            </a:r>
            <a:r>
              <a:rPr lang="sk-SK" sz="1400" dirty="0" err="1">
                <a:latin typeface="Franklin Gothic Demi" panose="020B0703020102020204" pitchFamily="34" charset="0"/>
              </a:rPr>
              <a:t>Strudelhofgasse</a:t>
            </a:r>
            <a:r>
              <a:rPr lang="sk-SK" sz="1400" dirty="0">
                <a:latin typeface="Franklin Gothic Demi" panose="020B0703020102020204" pitchFamily="34" charset="0"/>
              </a:rPr>
              <a:t> a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Liechtensteinstraße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endParaRPr lang="sk-SK" sz="1400" dirty="0">
              <a:latin typeface="Franklin Gothic Demi" panose="020B0703020102020204" pitchFamily="34" charset="0"/>
            </a:endParaRPr>
          </a:p>
          <a:p>
            <a:pPr algn="just"/>
            <a:r>
              <a:rPr lang="sk-SK" sz="1400" dirty="0">
                <a:latin typeface="Franklin Gothic Demi" panose="020B0703020102020204" pitchFamily="34" charset="0"/>
              </a:rPr>
              <a:t>Hlavný </a:t>
            </a:r>
            <a:r>
              <a:rPr lang="sk-SK" sz="1400" dirty="0" smtClean="0">
                <a:latin typeface="Franklin Gothic Demi" panose="020B0703020102020204" pitchFamily="34" charset="0"/>
              </a:rPr>
              <a:t>hrdina </a:t>
            </a:r>
            <a:r>
              <a:rPr lang="sk-SK" sz="1400" b="1" dirty="0" err="1" smtClean="0">
                <a:latin typeface="Franklin Gothic Demi" panose="020B0703020102020204" pitchFamily="34" charset="0"/>
              </a:rPr>
              <a:t>Melzer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>
                <a:latin typeface="Franklin Gothic Demi" panose="020B0703020102020204" pitchFamily="34" charset="0"/>
              </a:rPr>
              <a:t>prechádza vnútornou premenou a to od nezodpovednej a premrhanej mladosti až po vnútorný obrat a snahu o vedomé budovanie vlastného </a:t>
            </a:r>
            <a:r>
              <a:rPr lang="sk-SK" sz="1400" dirty="0" smtClean="0">
                <a:latin typeface="Franklin Gothic Demi" panose="020B0703020102020204" pitchFamily="34" charset="0"/>
              </a:rPr>
              <a:t>života </a:t>
            </a:r>
          </a:p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Naučí </a:t>
            </a:r>
            <a:r>
              <a:rPr lang="sk-SK" sz="1400" dirty="0">
                <a:latin typeface="Franklin Gothic Demi" panose="020B0703020102020204" pitchFamily="34" charset="0"/>
              </a:rPr>
              <a:t>sa pritom podrobiť konkrétnym situáciám, čeliť výzvam a vedome konať. Takto sa dostáva k poznaniu sveta a prijatiu seba </a:t>
            </a:r>
            <a:r>
              <a:rPr lang="sk-SK" sz="1400" dirty="0" smtClean="0">
                <a:latin typeface="Franklin Gothic Demi" panose="020B0703020102020204" pitchFamily="34" charset="0"/>
              </a:rPr>
              <a:t>samého</a:t>
            </a:r>
          </a:p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Metaforou </a:t>
            </a:r>
            <a:r>
              <a:rPr lang="sk-SK" sz="1400" dirty="0">
                <a:latin typeface="Franklin Gothic Demi" panose="020B0703020102020204" pitchFamily="34" charset="0"/>
              </a:rPr>
              <a:t>tohto procesu sa stávajú </a:t>
            </a:r>
            <a:r>
              <a:rPr lang="sk-SK" sz="1400" dirty="0" err="1">
                <a:latin typeface="Franklin Gothic Demi" panose="020B0703020102020204" pitchFamily="34" charset="0"/>
              </a:rPr>
              <a:t>Strudlhofské</a:t>
            </a:r>
            <a:r>
              <a:rPr lang="sk-SK" sz="1400" dirty="0">
                <a:latin typeface="Franklin Gothic Demi" panose="020B0703020102020204" pitchFamily="34" charset="0"/>
              </a:rPr>
              <a:t> </a:t>
            </a:r>
            <a:r>
              <a:rPr lang="sk-SK" sz="1400" dirty="0" smtClean="0">
                <a:latin typeface="Franklin Gothic Demi" panose="020B0703020102020204" pitchFamily="34" charset="0"/>
              </a:rPr>
              <a:t>schody.</a:t>
            </a:r>
            <a:r>
              <a:rPr lang="sk-SK" sz="1400" dirty="0">
                <a:latin typeface="Franklin Gothic Demi" panose="020B0703020102020204" pitchFamily="34" charset="0"/>
              </a:rPr>
              <a:t> z tohto dôvodu v texte predstavujú nielen priestorový, ale aj významový </a:t>
            </a:r>
            <a:r>
              <a:rPr lang="sk-SK" sz="1400" dirty="0" smtClean="0">
                <a:latin typeface="Franklin Gothic Demi" panose="020B0703020102020204" pitchFamily="34" charset="0"/>
              </a:rPr>
              <a:t>prvok</a:t>
            </a:r>
            <a:endParaRPr lang="sk-SK" sz="1400" dirty="0">
              <a:latin typeface="Franklin Gothic Demi" panose="020B0703020102020204" pitchFamily="34" charset="0"/>
            </a:endParaRPr>
          </a:p>
        </p:txBody>
      </p:sp>
      <p:pic>
        <p:nvPicPr>
          <p:cNvPr id="6" name="Zástupný objekt pre obsah 5"/>
          <p:cNvPicPr>
            <a:picLocks noGr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07" y="1681845"/>
            <a:ext cx="4735286" cy="3115634"/>
          </a:xfrm>
          <a:prstGeom prst="rect">
            <a:avLst/>
          </a:prstGeom>
          <a:noFill/>
        </p:spPr>
      </p:pic>
      <p:sp>
        <p:nvSpPr>
          <p:cNvPr id="5" name="Ovál 4">
            <a:hlinkClick r:id="rId3" action="ppaction://hlinksldjump"/>
          </p:cNvPr>
          <p:cNvSpPr/>
          <p:nvPr/>
        </p:nvSpPr>
        <p:spPr>
          <a:xfrm>
            <a:off x="10172700" y="5594041"/>
            <a:ext cx="1600199" cy="806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Obsah</a:t>
            </a:r>
            <a:r>
              <a:rPr lang="sk-SK" dirty="0" smtClean="0">
                <a:hlinkClick r:id="rId3" action="ppaction://hlinksldjump"/>
              </a:rPr>
              <a:t>           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6809014" y="4837982"/>
            <a:ext cx="3734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Strudlhofské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 schody, 9. viedenský 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obvod 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Alsergrund</a:t>
            </a:r>
            <a:endParaRPr lang="sk-SK" sz="14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6580414" y="5361202"/>
            <a:ext cx="4718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Franklin Gothic Demi" panose="020B0703020102020204" pitchFamily="34" charset="0"/>
                <a:cs typeface="Aharoni" panose="02010803020104030203" pitchFamily="2" charset="-79"/>
              </a:rPr>
              <a:t>https://de.wikipedia.org/wiki/Die_Strudlhofstiege_oder_Melzer_und_die_Tiefe_der_Jahre#/media/File:Strudlhofstiege_2010.jpg</a:t>
            </a:r>
            <a:r>
              <a:rPr lang="sk-SK" sz="1000" u="sng" dirty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endParaRPr lang="sk-SK" sz="10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1334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212271"/>
            <a:ext cx="10396882" cy="1158140"/>
          </a:xfrm>
        </p:spPr>
        <p:txBody>
          <a:bodyPr>
            <a:normAutofit fontScale="90000"/>
          </a:bodyPr>
          <a:lstStyle/>
          <a:p>
            <a:r>
              <a:rPr lang="sk-SK" sz="3600" dirty="0" err="1" smtClean="0"/>
              <a:t>Walter</a:t>
            </a:r>
            <a:r>
              <a:rPr lang="sk-SK" sz="3600" dirty="0" smtClean="0"/>
              <a:t> </a:t>
            </a:r>
            <a:r>
              <a:rPr lang="sk-SK" sz="3600" dirty="0" err="1" smtClean="0"/>
              <a:t>Benjamin</a:t>
            </a:r>
            <a:r>
              <a:rPr lang="sk-SK" sz="3600" dirty="0" smtClean="0"/>
              <a:t> </a:t>
            </a:r>
            <a:r>
              <a:rPr lang="sk-SK" dirty="0" smtClean="0"/>
              <a:t> </a:t>
            </a:r>
            <a:r>
              <a:rPr lang="sk-SK" sz="2700" dirty="0" smtClean="0"/>
              <a:t>nemecký</a:t>
            </a:r>
            <a:r>
              <a:rPr lang="sk-SK" dirty="0" smtClean="0"/>
              <a:t> </a:t>
            </a:r>
            <a:r>
              <a:rPr lang="sk-SK" sz="2700" dirty="0" smtClean="0"/>
              <a:t>Kritik moderny a civilizačného pokroku  </a:t>
            </a:r>
            <a:endParaRPr lang="sk-SK" sz="27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151694" y="1370411"/>
            <a:ext cx="4111213" cy="46472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sk-SK" sz="1200" dirty="0" smtClean="0">
              <a:latin typeface="Franklin Gothic Demi" panose="020B0703020102020204" pitchFamily="34" charset="0"/>
            </a:endParaRPr>
          </a:p>
          <a:p>
            <a:pPr marL="0" indent="0" algn="just">
              <a:buNone/>
            </a:pPr>
            <a:r>
              <a:rPr lang="sk-SK" sz="1200" dirty="0" err="1" smtClean="0">
                <a:latin typeface="Franklin Gothic Demi" panose="020B0703020102020204" pitchFamily="34" charset="0"/>
              </a:rPr>
              <a:t>VeľkoMestu</a:t>
            </a:r>
            <a:r>
              <a:rPr lang="sk-SK" sz="1200" dirty="0" smtClean="0">
                <a:latin typeface="Franklin Gothic Demi" panose="020B0703020102020204" pitchFamily="34" charset="0"/>
              </a:rPr>
              <a:t> ako symbol moderny venoval svoje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diielo</a:t>
            </a:r>
            <a:r>
              <a:rPr lang="sk-SK" sz="1200" dirty="0" smtClean="0">
                <a:latin typeface="Franklin Gothic Demi" panose="020B0703020102020204" pitchFamily="34" charset="0"/>
              </a:rPr>
              <a:t> </a:t>
            </a:r>
            <a:r>
              <a:rPr lang="sk-SK" sz="1400" b="1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Pasáže</a:t>
            </a:r>
          </a:p>
          <a:p>
            <a:pPr algn="just"/>
            <a:r>
              <a:rPr lang="sk-SK" sz="1200" dirty="0" smtClean="0">
                <a:latin typeface="Franklin Gothic Demi" panose="020B0703020102020204" pitchFamily="34" charset="0"/>
              </a:rPr>
              <a:t> </a:t>
            </a:r>
            <a:r>
              <a:rPr lang="sk-SK" sz="1200" dirty="0">
                <a:latin typeface="Franklin Gothic Demi" panose="020B0703020102020204" pitchFamily="34" charset="0"/>
              </a:rPr>
              <a:t>Na kolektív </a:t>
            </a:r>
            <a:r>
              <a:rPr lang="sk-SK" sz="1200" dirty="0" smtClean="0">
                <a:latin typeface="Franklin Gothic Demi" panose="020B0703020102020204" pitchFamily="34" charset="0"/>
              </a:rPr>
              <a:t>pôsobia </a:t>
            </a:r>
            <a:r>
              <a:rPr lang="sk-SK" sz="1200" dirty="0">
                <a:latin typeface="Franklin Gothic Demi" panose="020B0703020102020204" pitchFamily="34" charset="0"/>
              </a:rPr>
              <a:t>vonkajšie faktory, napríklad architektúra či móda. Špecifikum 19. storočia sú pasáže. V nich pulzuje  veľkomestský  dav  ľudí, v ktorom  panuje </a:t>
            </a:r>
            <a:r>
              <a:rPr lang="sk-SK" sz="1200" dirty="0" smtClean="0">
                <a:latin typeface="Franklin Gothic Demi" panose="020B0703020102020204" pitchFamily="34" charset="0"/>
              </a:rPr>
              <a:t>anonymita</a:t>
            </a:r>
            <a:r>
              <a:rPr lang="sk-SK" sz="1200" dirty="0">
                <a:latin typeface="Franklin Gothic Demi" panose="020B0703020102020204" pitchFamily="34" charset="0"/>
              </a:rPr>
              <a:t> </a:t>
            </a:r>
          </a:p>
          <a:p>
            <a:pPr algn="just"/>
            <a:r>
              <a:rPr lang="sk-SK" sz="1200" dirty="0" smtClean="0">
                <a:latin typeface="Franklin Gothic Demi" panose="020B0703020102020204" pitchFamily="34" charset="0"/>
              </a:rPr>
              <a:t>Obyvateľ mesta je </a:t>
            </a:r>
            <a:r>
              <a:rPr lang="sk-SK" sz="1200" b="1" dirty="0" err="1" smtClean="0">
                <a:latin typeface="Franklin Gothic Demi" panose="020B0703020102020204" pitchFamily="34" charset="0"/>
              </a:rPr>
              <a:t>flanérom</a:t>
            </a:r>
            <a:r>
              <a:rPr lang="sk-SK" sz="1200" dirty="0" smtClean="0">
                <a:latin typeface="Franklin Gothic Demi" panose="020B0703020102020204" pitchFamily="34" charset="0"/>
              </a:rPr>
              <a:t>, bezcieľne sa potulujúcim obyvateľom veľkomesta </a:t>
            </a:r>
          </a:p>
          <a:p>
            <a:pPr algn="just"/>
            <a:r>
              <a:rPr lang="sk-SK" sz="1200" dirty="0">
                <a:latin typeface="Franklin Gothic Demi" panose="020B0703020102020204" pitchFamily="34" charset="0"/>
              </a:rPr>
              <a:t>Prebudenie z kolektívneho nevedomia </a:t>
            </a:r>
            <a:r>
              <a:rPr lang="sk-SK" sz="1200" dirty="0" smtClean="0">
                <a:latin typeface="Franklin Gothic Demi" panose="020B0703020102020204" pitchFamily="34" charset="0"/>
              </a:rPr>
              <a:t>jednej generácie nazýva „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kopernikovská</a:t>
            </a:r>
            <a:r>
              <a:rPr lang="sk-SK" sz="1200" dirty="0" smtClean="0">
                <a:latin typeface="Franklin Gothic Demi" panose="020B0703020102020204" pitchFamily="34" charset="0"/>
              </a:rPr>
              <a:t> zmena“ </a:t>
            </a:r>
          </a:p>
          <a:p>
            <a:pPr marL="0" indent="0" algn="just">
              <a:buNone/>
            </a:pPr>
            <a:r>
              <a:rPr lang="sk-SK" sz="1400" b="1" dirty="0" smtClean="0">
                <a:latin typeface="Franklin Gothic Demi" panose="020B0703020102020204" pitchFamily="34" charset="0"/>
              </a:rPr>
              <a:t>Sú hlavní hrdinovia textov </a:t>
            </a:r>
            <a:r>
              <a:rPr lang="sk-SK" sz="1400" b="1" dirty="0" err="1" smtClean="0">
                <a:latin typeface="Franklin Gothic Demi" panose="020B0703020102020204" pitchFamily="34" charset="0"/>
              </a:rPr>
              <a:t>schnitzlera</a:t>
            </a:r>
            <a:r>
              <a:rPr lang="sk-SK" sz="1400" b="1" dirty="0" smtClean="0">
                <a:latin typeface="Franklin Gothic Demi" panose="020B0703020102020204" pitchFamily="34" charset="0"/>
              </a:rPr>
              <a:t>, </a:t>
            </a:r>
            <a:r>
              <a:rPr lang="sk-SK" sz="1400" b="1" dirty="0" err="1" smtClean="0">
                <a:latin typeface="Franklin Gothic Demi" panose="020B0703020102020204" pitchFamily="34" charset="0"/>
              </a:rPr>
              <a:t>musila</a:t>
            </a:r>
            <a:r>
              <a:rPr lang="sk-SK" sz="1400" b="1" dirty="0" smtClean="0">
                <a:latin typeface="Franklin Gothic Demi" panose="020B0703020102020204" pitchFamily="34" charset="0"/>
              </a:rPr>
              <a:t> a </a:t>
            </a:r>
            <a:r>
              <a:rPr lang="sk-SK" sz="1400" b="1" dirty="0" err="1" smtClean="0">
                <a:latin typeface="Franklin Gothic Demi" panose="020B0703020102020204" pitchFamily="34" charset="0"/>
              </a:rPr>
              <a:t>Doderera</a:t>
            </a:r>
            <a:r>
              <a:rPr lang="sk-SK" sz="1400" b="1" dirty="0" smtClean="0">
                <a:latin typeface="Franklin Gothic Demi" panose="020B0703020102020204" pitchFamily="34" charset="0"/>
              </a:rPr>
              <a:t> </a:t>
            </a:r>
            <a:r>
              <a:rPr lang="sk-SK" sz="1400" b="1" dirty="0" err="1" smtClean="0">
                <a:latin typeface="Franklin Gothic Demi" panose="020B0703020102020204" pitchFamily="34" charset="0"/>
              </a:rPr>
              <a:t>flanérmi</a:t>
            </a:r>
            <a:r>
              <a:rPr lang="sk-SK" sz="1400" b="1" dirty="0" smtClean="0">
                <a:latin typeface="Franklin Gothic Demi" panose="020B0703020102020204" pitchFamily="34" charset="0"/>
              </a:rPr>
              <a:t>?    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quarter" idx="14"/>
          </p:nvPr>
        </p:nvSpPr>
        <p:spPr>
          <a:xfrm>
            <a:off x="4262907" y="1224642"/>
            <a:ext cx="6819776" cy="4377246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endParaRPr lang="sk-SK" sz="1300" dirty="0">
              <a:latin typeface="Franklin Gothic Demi" panose="020B0703020102020204" pitchFamily="34" charset="0"/>
            </a:endParaRPr>
          </a:p>
          <a:p>
            <a:pPr algn="just"/>
            <a:r>
              <a:rPr lang="sk-SK" sz="1300" dirty="0" smtClean="0">
                <a:latin typeface="Franklin Gothic Demi" panose="020B0703020102020204" pitchFamily="34" charset="0"/>
              </a:rPr>
              <a:t>Vnútorný </a:t>
            </a:r>
            <a:r>
              <a:rPr lang="sk-SK" sz="1300" dirty="0">
                <a:latin typeface="Franklin Gothic Demi" panose="020B0703020102020204" pitchFamily="34" charset="0"/>
              </a:rPr>
              <a:t>stav, resp. vedomie  hlavného hrdinu </a:t>
            </a:r>
            <a:r>
              <a:rPr lang="sk-SK" sz="1300" b="1" dirty="0" err="1" smtClean="0">
                <a:latin typeface="Franklin Gothic Demi" panose="020B0703020102020204" pitchFamily="34" charset="0"/>
              </a:rPr>
              <a:t>Schnitzlerovho</a:t>
            </a:r>
            <a:r>
              <a:rPr lang="sk-SK" sz="1300" b="1" dirty="0" smtClean="0">
                <a:latin typeface="Franklin Gothic Demi" panose="020B0703020102020204" pitchFamily="34" charset="0"/>
              </a:rPr>
              <a:t> </a:t>
            </a:r>
            <a:r>
              <a:rPr lang="sk-SK" sz="1300" b="1" i="1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poručíka Gusta </a:t>
            </a:r>
            <a:r>
              <a:rPr lang="sk-SK" sz="1300" dirty="0" smtClean="0">
                <a:latin typeface="Franklin Gothic Demi" panose="020B0703020102020204" pitchFamily="34" charset="0"/>
              </a:rPr>
              <a:t>sa </a:t>
            </a:r>
            <a:r>
              <a:rPr lang="sk-SK" sz="1300" dirty="0">
                <a:latin typeface="Franklin Gothic Demi" panose="020B0703020102020204" pitchFamily="34" charset="0"/>
              </a:rPr>
              <a:t>odohráva v kontakte s vonkajším priestorom, miestami, po ktorých kráča. Gusto je </a:t>
            </a:r>
            <a:r>
              <a:rPr lang="sk-SK" sz="1300" dirty="0" err="1" smtClean="0">
                <a:latin typeface="Franklin Gothic Demi" panose="020B0703020102020204" pitchFamily="34" charset="0"/>
              </a:rPr>
              <a:t>Benjaminovským</a:t>
            </a:r>
            <a:r>
              <a:rPr lang="sk-SK" sz="1300" dirty="0" smtClean="0">
                <a:latin typeface="Franklin Gothic Demi" panose="020B0703020102020204" pitchFamily="34" charset="0"/>
              </a:rPr>
              <a:t> </a:t>
            </a:r>
            <a:r>
              <a:rPr lang="sk-SK" sz="1300" dirty="0" err="1">
                <a:latin typeface="Franklin Gothic Demi" panose="020B0703020102020204" pitchFamily="34" charset="0"/>
              </a:rPr>
              <a:t>flanérom</a:t>
            </a:r>
            <a:r>
              <a:rPr lang="sk-SK" sz="1300" dirty="0">
                <a:latin typeface="Franklin Gothic Demi" panose="020B0703020102020204" pitchFamily="34" charset="0"/>
              </a:rPr>
              <a:t>, </a:t>
            </a:r>
            <a:r>
              <a:rPr lang="sk-SK" sz="1300" dirty="0" smtClean="0">
                <a:latin typeface="Franklin Gothic Demi" panose="020B0703020102020204" pitchFamily="34" charset="0"/>
              </a:rPr>
              <a:t>bezcieľne </a:t>
            </a:r>
            <a:r>
              <a:rPr lang="sk-SK" sz="1300" dirty="0">
                <a:latin typeface="Franklin Gothic Demi" panose="020B0703020102020204" pitchFamily="34" charset="0"/>
              </a:rPr>
              <a:t>sa túlajúcim obyvateľom mesta, ktorého nevedomie je nasmerované len na realizáciu svojich vlastných túžob a prospechu. </a:t>
            </a:r>
            <a:r>
              <a:rPr lang="sk-SK" sz="1300" dirty="0" smtClean="0">
                <a:latin typeface="Franklin Gothic Demi" panose="020B0703020102020204" pitchFamily="34" charset="0"/>
              </a:rPr>
              <a:t>na </a:t>
            </a:r>
            <a:r>
              <a:rPr lang="sk-SK" sz="1300" dirty="0">
                <a:latin typeface="Franklin Gothic Demi" panose="020B0703020102020204" pitchFamily="34" charset="0"/>
              </a:rPr>
              <a:t>rozdiel od iných románov moderny a veľkomesta (</a:t>
            </a:r>
            <a:r>
              <a:rPr lang="sk-SK" sz="1300" i="1" dirty="0" err="1">
                <a:latin typeface="Franklin Gothic Demi" panose="020B0703020102020204" pitchFamily="34" charset="0"/>
              </a:rPr>
              <a:t>Manhattan</a:t>
            </a:r>
            <a:r>
              <a:rPr lang="sk-SK" sz="1300" i="1" dirty="0">
                <a:latin typeface="Franklin Gothic Demi" panose="020B0703020102020204" pitchFamily="34" charset="0"/>
              </a:rPr>
              <a:t> Transfer</a:t>
            </a:r>
            <a:r>
              <a:rPr lang="sk-SK" sz="1300" dirty="0">
                <a:latin typeface="Franklin Gothic Demi" panose="020B0703020102020204" pitchFamily="34" charset="0"/>
              </a:rPr>
              <a:t>, </a:t>
            </a:r>
            <a:r>
              <a:rPr lang="sk-SK" sz="1300" i="1" dirty="0" err="1">
                <a:latin typeface="Franklin Gothic Demi" panose="020B0703020102020204" pitchFamily="34" charset="0"/>
              </a:rPr>
              <a:t>Berlin</a:t>
            </a:r>
            <a:r>
              <a:rPr lang="sk-SK" sz="1300" i="1" dirty="0">
                <a:latin typeface="Franklin Gothic Demi" panose="020B0703020102020204" pitchFamily="34" charset="0"/>
              </a:rPr>
              <a:t> </a:t>
            </a:r>
            <a:r>
              <a:rPr lang="sk-SK" sz="1300" i="1" dirty="0" err="1">
                <a:latin typeface="Franklin Gothic Demi" panose="020B0703020102020204" pitchFamily="34" charset="0"/>
              </a:rPr>
              <a:t>Alexanderplatz</a:t>
            </a:r>
            <a:r>
              <a:rPr lang="sk-SK" sz="1300" i="1" dirty="0">
                <a:latin typeface="Franklin Gothic Demi" panose="020B0703020102020204" pitchFamily="34" charset="0"/>
              </a:rPr>
              <a:t> </a:t>
            </a:r>
            <a:r>
              <a:rPr lang="sk-SK" sz="1300" dirty="0">
                <a:latin typeface="Franklin Gothic Demi" panose="020B0703020102020204" pitchFamily="34" charset="0"/>
              </a:rPr>
              <a:t>a pod.) v </a:t>
            </a:r>
            <a:r>
              <a:rPr lang="sk-SK" sz="1300" i="1" dirty="0">
                <a:latin typeface="Franklin Gothic Demi" panose="020B0703020102020204" pitchFamily="34" charset="0"/>
              </a:rPr>
              <a:t>Poručíkovi Gustovi</a:t>
            </a:r>
            <a:r>
              <a:rPr lang="sk-SK" sz="1300" dirty="0">
                <a:latin typeface="Franklin Gothic Demi" panose="020B0703020102020204" pitchFamily="34" charset="0"/>
              </a:rPr>
              <a:t> mesto nepredstavuje konfrontáciu </a:t>
            </a:r>
            <a:r>
              <a:rPr lang="sk-SK" sz="1300" dirty="0" smtClean="0">
                <a:latin typeface="Franklin Gothic Demi" panose="020B0703020102020204" pitchFamily="34" charset="0"/>
              </a:rPr>
              <a:t>a </a:t>
            </a:r>
            <a:r>
              <a:rPr lang="sk-SK" sz="1300" dirty="0">
                <a:latin typeface="Franklin Gothic Demi" panose="020B0703020102020204" pitchFamily="34" charset="0"/>
              </a:rPr>
              <a:t>„</a:t>
            </a:r>
            <a:r>
              <a:rPr lang="sk-SK" sz="1300" i="1" dirty="0">
                <a:latin typeface="Franklin Gothic Demi" panose="020B0703020102020204" pitchFamily="34" charset="0"/>
              </a:rPr>
              <a:t>Mesto zostáva v tomto diele substrátom, avšak nemôže byť  objektom rozprávania tak ako to bolo napríklad ešte v textoch realizmu</a:t>
            </a:r>
            <a:r>
              <a:rPr lang="sk-SK" sz="1300" dirty="0">
                <a:latin typeface="Franklin Gothic Demi" panose="020B0703020102020204" pitchFamily="34" charset="0"/>
              </a:rPr>
              <a:t>“ (Schmidt-</a:t>
            </a:r>
            <a:r>
              <a:rPr lang="sk-SK" sz="1300" dirty="0" err="1">
                <a:latin typeface="Franklin Gothic Demi" panose="020B0703020102020204" pitchFamily="34" charset="0"/>
              </a:rPr>
              <a:t>Dengler</a:t>
            </a:r>
            <a:r>
              <a:rPr lang="sk-SK" sz="1300" dirty="0">
                <a:latin typeface="Franklin Gothic Demi" panose="020B0703020102020204" pitchFamily="34" charset="0"/>
              </a:rPr>
              <a:t>, </a:t>
            </a:r>
            <a:r>
              <a:rPr lang="sk-SK" sz="1300" dirty="0" smtClean="0">
                <a:latin typeface="Franklin Gothic Demi" panose="020B0703020102020204" pitchFamily="34" charset="0"/>
              </a:rPr>
              <a:t>W. 2004.</a:t>
            </a:r>
            <a:r>
              <a:rPr lang="de-DE" sz="1300" dirty="0" smtClean="0">
                <a:latin typeface="Franklin Gothic Demi" panose="020B0703020102020204" pitchFamily="34" charset="0"/>
              </a:rPr>
              <a:t> </a:t>
            </a:r>
            <a:r>
              <a:rPr lang="de-DE" sz="1300" dirty="0">
                <a:latin typeface="Franklin Gothic Demi" panose="020B0703020102020204" pitchFamily="34" charset="0"/>
              </a:rPr>
              <a:t>Die Stadt wird ergangen. Wien bei Schnitzler, Musil, Doderer. In: </a:t>
            </a:r>
            <a:r>
              <a:rPr lang="de-DE" sz="1300" i="1" dirty="0">
                <a:latin typeface="Franklin Gothic Demi" panose="020B0703020102020204" pitchFamily="34" charset="0"/>
              </a:rPr>
              <a:t>Gassen und </a:t>
            </a:r>
            <a:r>
              <a:rPr lang="de-DE" sz="1300" i="1" dirty="0" smtClean="0">
                <a:latin typeface="Franklin Gothic Demi" panose="020B0703020102020204" pitchFamily="34" charset="0"/>
              </a:rPr>
              <a:t>Landschaften.</a:t>
            </a:r>
            <a:r>
              <a:rPr lang="sk-SK" sz="1300" i="1" dirty="0" smtClean="0">
                <a:latin typeface="Franklin Gothic Demi" panose="020B0703020102020204" pitchFamily="34" charset="0"/>
              </a:rPr>
              <a:t>...</a:t>
            </a:r>
            <a:r>
              <a:rPr lang="de-DE" sz="1300" i="1" dirty="0" smtClean="0">
                <a:latin typeface="Franklin Gothic Demi" panose="020B0703020102020204" pitchFamily="34" charset="0"/>
              </a:rPr>
              <a:t> </a:t>
            </a:r>
            <a:r>
              <a:rPr lang="de-DE" sz="1300" dirty="0" smtClean="0">
                <a:latin typeface="Franklin Gothic Demi" panose="020B0703020102020204" pitchFamily="34" charset="0"/>
              </a:rPr>
              <a:t>Würzburg </a:t>
            </a:r>
            <a:r>
              <a:rPr lang="de-DE" sz="1300" dirty="0">
                <a:latin typeface="Franklin Gothic Demi" panose="020B0703020102020204" pitchFamily="34" charset="0"/>
              </a:rPr>
              <a:t>: Königshausen &amp; Neumann, </a:t>
            </a:r>
            <a:r>
              <a:rPr lang="de-DE" sz="1300" dirty="0" smtClean="0">
                <a:latin typeface="Franklin Gothic Demi" panose="020B0703020102020204" pitchFamily="34" charset="0"/>
              </a:rPr>
              <a:t> </a:t>
            </a:r>
            <a:r>
              <a:rPr lang="de-DE" sz="1300" dirty="0">
                <a:latin typeface="Franklin Gothic Demi" panose="020B0703020102020204" pitchFamily="34" charset="0"/>
              </a:rPr>
              <a:t>s. </a:t>
            </a:r>
            <a:r>
              <a:rPr lang="de-DE" sz="1300" dirty="0" smtClean="0">
                <a:latin typeface="Franklin Gothic Demi" panose="020B0703020102020204" pitchFamily="34" charset="0"/>
              </a:rPr>
              <a:t>10</a:t>
            </a:r>
            <a:r>
              <a:rPr lang="sk-SK" sz="1300" dirty="0" smtClean="0">
                <a:latin typeface="Franklin Gothic Demi" panose="020B0703020102020204" pitchFamily="34" charset="0"/>
              </a:rPr>
              <a:t>7</a:t>
            </a:r>
            <a:r>
              <a:rPr lang="de-DE" sz="1300" dirty="0" smtClean="0">
                <a:latin typeface="Franklin Gothic Demi" panose="020B0703020102020204" pitchFamily="34" charset="0"/>
              </a:rPr>
              <a:t>-122</a:t>
            </a:r>
            <a:r>
              <a:rPr lang="sk-SK" sz="1300" dirty="0" smtClean="0">
                <a:latin typeface="Franklin Gothic Demi" panose="020B0703020102020204" pitchFamily="34" charset="0"/>
              </a:rPr>
              <a:t>) </a:t>
            </a:r>
          </a:p>
          <a:p>
            <a:r>
              <a:rPr lang="sk-SK" sz="1800" dirty="0">
                <a:latin typeface="Franklin Gothic Demi" panose="020B0703020102020204" pitchFamily="34" charset="0"/>
              </a:rPr>
              <a:t>Hlavní hrdinovia románov </a:t>
            </a:r>
            <a:r>
              <a:rPr lang="sk-SK" sz="1800" b="1" i="1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Muž bez vlastností </a:t>
            </a:r>
            <a:r>
              <a:rPr lang="sk-SK" sz="1800" i="1" dirty="0" smtClean="0">
                <a:latin typeface="Franklin Gothic Demi" panose="020B0703020102020204" pitchFamily="34" charset="0"/>
              </a:rPr>
              <a:t>od</a:t>
            </a:r>
            <a:r>
              <a:rPr lang="sk-SK" sz="1800" b="1" i="1" dirty="0" smtClean="0">
                <a:latin typeface="Franklin Gothic Demi" panose="020B0703020102020204" pitchFamily="34" charset="0"/>
              </a:rPr>
              <a:t> R. </a:t>
            </a:r>
            <a:r>
              <a:rPr lang="sk-SK" sz="1800" b="1" i="1" dirty="0" err="1" smtClean="0">
                <a:latin typeface="Franklin Gothic Demi" panose="020B0703020102020204" pitchFamily="34" charset="0"/>
              </a:rPr>
              <a:t>Musila</a:t>
            </a:r>
            <a:r>
              <a:rPr lang="sk-SK" sz="1800" b="1" i="1" dirty="0" smtClean="0">
                <a:latin typeface="Franklin Gothic Demi" panose="020B0703020102020204" pitchFamily="34" charset="0"/>
              </a:rPr>
              <a:t> </a:t>
            </a:r>
            <a:r>
              <a:rPr lang="sk-SK" sz="1800" dirty="0" smtClean="0">
                <a:latin typeface="Franklin Gothic Demi" panose="020B0703020102020204" pitchFamily="34" charset="0"/>
              </a:rPr>
              <a:t>a </a:t>
            </a:r>
            <a:r>
              <a:rPr lang="sk-SK" sz="1800" b="1" i="1" dirty="0" err="1">
                <a:solidFill>
                  <a:schemeClr val="accent1"/>
                </a:solidFill>
                <a:latin typeface="Franklin Gothic Demi" panose="020B0703020102020204" pitchFamily="34" charset="0"/>
              </a:rPr>
              <a:t>Strudlhofské</a:t>
            </a:r>
            <a:r>
              <a:rPr lang="sk-SK" sz="1800" b="1" i="1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 schody </a:t>
            </a:r>
            <a:r>
              <a:rPr lang="sk-SK" sz="1800" i="1" dirty="0" smtClean="0">
                <a:latin typeface="Franklin Gothic Demi" panose="020B0703020102020204" pitchFamily="34" charset="0"/>
              </a:rPr>
              <a:t>od </a:t>
            </a:r>
            <a:r>
              <a:rPr lang="sk-SK" sz="1800" b="1" dirty="0" smtClean="0">
                <a:latin typeface="Franklin Gothic Demi" panose="020B0703020102020204" pitchFamily="34" charset="0"/>
              </a:rPr>
              <a:t>H. von </a:t>
            </a:r>
            <a:r>
              <a:rPr lang="sk-SK" sz="1800" b="1" dirty="0" err="1" smtClean="0">
                <a:latin typeface="Franklin Gothic Demi" panose="020B0703020102020204" pitchFamily="34" charset="0"/>
              </a:rPr>
              <a:t>Doderera</a:t>
            </a:r>
            <a:r>
              <a:rPr lang="sk-SK" sz="1800" b="1" dirty="0" smtClean="0">
                <a:latin typeface="Franklin Gothic Demi" panose="020B0703020102020204" pitchFamily="34" charset="0"/>
              </a:rPr>
              <a:t> </a:t>
            </a:r>
            <a:r>
              <a:rPr lang="sk-SK" sz="1800" dirty="0" smtClean="0">
                <a:latin typeface="Franklin Gothic Demi" panose="020B0703020102020204" pitchFamily="34" charset="0"/>
              </a:rPr>
              <a:t>sú </a:t>
            </a:r>
            <a:r>
              <a:rPr lang="sk-SK" sz="1800" dirty="0">
                <a:latin typeface="Franklin Gothic Demi" panose="020B0703020102020204" pitchFamily="34" charset="0"/>
              </a:rPr>
              <a:t>na ceste vnútornej premeny, </a:t>
            </a:r>
            <a:r>
              <a:rPr lang="sk-SK" sz="1800" dirty="0" err="1" smtClean="0">
                <a:latin typeface="Franklin Gothic Demi" panose="020B0703020102020204" pitchFamily="34" charset="0"/>
              </a:rPr>
              <a:t>benjaminovskej</a:t>
            </a:r>
            <a:r>
              <a:rPr lang="sk-SK" sz="1800" dirty="0" smtClean="0">
                <a:latin typeface="Franklin Gothic Demi" panose="020B0703020102020204" pitchFamily="34" charset="0"/>
              </a:rPr>
              <a:t> „</a:t>
            </a:r>
            <a:r>
              <a:rPr lang="sk-SK" sz="1800" dirty="0" err="1" smtClean="0">
                <a:latin typeface="Franklin Gothic Demi" panose="020B0703020102020204" pitchFamily="34" charset="0"/>
              </a:rPr>
              <a:t>kopernikovskej</a:t>
            </a:r>
            <a:r>
              <a:rPr lang="sk-SK" sz="1800" dirty="0" smtClean="0">
                <a:latin typeface="Franklin Gothic Demi" panose="020B0703020102020204" pitchFamily="34" charset="0"/>
              </a:rPr>
              <a:t> zmeny“</a:t>
            </a:r>
            <a:endParaRPr lang="sk-SK" sz="1800" dirty="0">
              <a:latin typeface="Franklin Gothic Demi" panose="020B0703020102020204" pitchFamily="34" charset="0"/>
            </a:endParaRPr>
          </a:p>
          <a:p>
            <a:endParaRPr lang="sk-SK" sz="1800" dirty="0">
              <a:latin typeface="Franklin Gothic Demi" panose="020B0703020102020204" pitchFamily="34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10251286" y="5601887"/>
            <a:ext cx="1456299" cy="8315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hlinkClick r:id="rId2" action="ppaction://hlinksldjump"/>
              </a:rPr>
              <a:t>O</a:t>
            </a:r>
            <a:r>
              <a:rPr lang="sk-SK" dirty="0" smtClean="0">
                <a:hlinkClick r:id="rId2" action="ppaction://hlinksldjump"/>
              </a:rPr>
              <a:t>bsah</a:t>
            </a:r>
            <a:endParaRPr lang="sk-SK" dirty="0"/>
          </a:p>
        </p:txBody>
      </p:sp>
      <p:sp>
        <p:nvSpPr>
          <p:cNvPr id="5" name="Šípka doprava 4"/>
          <p:cNvSpPr/>
          <p:nvPr/>
        </p:nvSpPr>
        <p:spPr>
          <a:xfrm>
            <a:off x="2988129" y="5082832"/>
            <a:ext cx="978408" cy="2729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452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65414" y="0"/>
            <a:ext cx="10217268" cy="1240971"/>
          </a:xfrm>
        </p:spPr>
        <p:txBody>
          <a:bodyPr>
            <a:normAutofit/>
          </a:bodyPr>
          <a:lstStyle/>
          <a:p>
            <a:r>
              <a:rPr lang="sk-SK" sz="3200" dirty="0" smtClean="0"/>
              <a:t>rakúska literatúra druhej polovice </a:t>
            </a:r>
            <a:r>
              <a:rPr lang="sk-SK" sz="3200" dirty="0"/>
              <a:t>20. </a:t>
            </a:r>
            <a:r>
              <a:rPr lang="sk-SK" sz="3200" dirty="0" smtClean="0"/>
              <a:t>storočia</a:t>
            </a:r>
            <a:br>
              <a:rPr lang="sk-SK" sz="3200" dirty="0" smtClean="0"/>
            </a:br>
            <a:r>
              <a:rPr lang="sk-SK" sz="3200" dirty="0" smtClean="0"/>
              <a:t>Viedeň </a:t>
            </a:r>
            <a:r>
              <a:rPr lang="sk-SK" sz="2700" dirty="0" smtClean="0"/>
              <a:t> a vyrovnávanie sa s druhou svetovou vojnou</a:t>
            </a:r>
            <a:endParaRPr lang="sk-SK" sz="2700" dirty="0"/>
          </a:p>
        </p:txBody>
      </p:sp>
      <p:sp>
        <p:nvSpPr>
          <p:cNvPr id="8" name="Zástupný objekt pre obsah 7"/>
          <p:cNvSpPr>
            <a:spLocks noGrp="1"/>
          </p:cNvSpPr>
          <p:nvPr>
            <p:ph sz="quarter" idx="13"/>
          </p:nvPr>
        </p:nvSpPr>
        <p:spPr>
          <a:xfrm>
            <a:off x="212272" y="1240971"/>
            <a:ext cx="7413760" cy="45537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1800" b="1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Ilse</a:t>
            </a:r>
            <a:r>
              <a:rPr lang="sk-SK" sz="18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sk-SK" sz="1800" b="1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Aichingerová</a:t>
            </a:r>
            <a:r>
              <a:rPr lang="sk-SK" sz="18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sk-SK" sz="16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–  </a:t>
            </a:r>
            <a:r>
              <a:rPr lang="sk-SK" sz="1600" dirty="0">
                <a:latin typeface="Franklin Gothic Demi" panose="020B0703020102020204" pitchFamily="34" charset="0"/>
                <a:cs typeface="Aharoni" panose="02010803020104030203" pitchFamily="2" charset="-79"/>
              </a:rPr>
              <a:t>(</a:t>
            </a:r>
            <a:r>
              <a:rPr lang="sk-SK" sz="16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1921- 2016, </a:t>
            </a:r>
            <a:r>
              <a:rPr lang="sk-SK" sz="16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nar</a:t>
            </a:r>
            <a:r>
              <a:rPr lang="sk-SK" sz="16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. </a:t>
            </a:r>
            <a:r>
              <a:rPr lang="sk-SK" sz="16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viede</a:t>
            </a:r>
            <a:r>
              <a:rPr lang="sk-SK" sz="1600" b="1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ň</a:t>
            </a:r>
            <a:r>
              <a:rPr lang="sk-SK" sz="16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) </a:t>
            </a:r>
          </a:p>
          <a:p>
            <a:r>
              <a:rPr lang="sk-SK" dirty="0" smtClean="0"/>
              <a:t> </a:t>
            </a:r>
            <a:r>
              <a:rPr lang="sk-SK" sz="1400" dirty="0">
                <a:latin typeface="Franklin Gothic Demi" panose="020B0703020102020204" pitchFamily="34" charset="0"/>
              </a:rPr>
              <a:t>bola priamym svedkom vojnového ničenia. Svoje traumatické zážitky </a:t>
            </a:r>
            <a:r>
              <a:rPr lang="sk-SK" sz="1400" dirty="0" smtClean="0">
                <a:latin typeface="Franklin Gothic Demi" panose="020B0703020102020204" pitchFamily="34" charset="0"/>
              </a:rPr>
              <a:t>          spracovala </a:t>
            </a:r>
            <a:r>
              <a:rPr lang="sk-SK" sz="1400" dirty="0">
                <a:latin typeface="Franklin Gothic Demi" panose="020B0703020102020204" pitchFamily="34" charset="0"/>
              </a:rPr>
              <a:t>v povojnovom románe </a:t>
            </a:r>
            <a:r>
              <a:rPr lang="sk-SK" sz="1400" i="1" dirty="0">
                <a:latin typeface="Franklin Gothic Demi" panose="020B0703020102020204" pitchFamily="34" charset="0"/>
              </a:rPr>
              <a:t>Väčšia nádej</a:t>
            </a:r>
            <a:r>
              <a:rPr lang="sk-SK" sz="1400" dirty="0">
                <a:latin typeface="Franklin Gothic Demi" panose="020B0703020102020204" pitchFamily="34" charset="0"/>
              </a:rPr>
              <a:t> </a:t>
            </a: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 Na </a:t>
            </a:r>
            <a:r>
              <a:rPr lang="sk-SK" sz="1400" dirty="0">
                <a:latin typeface="Franklin Gothic Demi" panose="020B0703020102020204" pitchFamily="34" charset="0"/>
              </a:rPr>
              <a:t>vlastnej rodine prežila prenasledovanie Židov vo Viedni, </a:t>
            </a:r>
            <a:r>
              <a:rPr lang="sk-SK" sz="1400" dirty="0" smtClean="0">
                <a:latin typeface="Franklin Gothic Demi" panose="020B0703020102020204" pitchFamily="34" charset="0"/>
              </a:rPr>
              <a:t>„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anšlus</a:t>
            </a:r>
            <a:r>
              <a:rPr lang="sk-SK" sz="1400" dirty="0" smtClean="0">
                <a:latin typeface="Franklin Gothic Demi" panose="020B0703020102020204" pitchFamily="34" charset="0"/>
              </a:rPr>
              <a:t>“ </a:t>
            </a:r>
            <a:r>
              <a:rPr lang="sk-SK" sz="1400" dirty="0">
                <a:latin typeface="Franklin Gothic Demi" panose="020B0703020102020204" pitchFamily="34" charset="0"/>
              </a:rPr>
              <a:t>bol pre jej členov </a:t>
            </a:r>
            <a:r>
              <a:rPr lang="sk-SK" sz="1400" dirty="0" smtClean="0">
                <a:latin typeface="Franklin Gothic Demi" panose="020B0703020102020204" pitchFamily="34" charset="0"/>
              </a:rPr>
              <a:t>katastrofou. </a:t>
            </a:r>
            <a:r>
              <a:rPr lang="sk-SK" sz="1400" dirty="0">
                <a:latin typeface="Franklin Gothic Demi" panose="020B0703020102020204" pitchFamily="34" charset="0"/>
              </a:rPr>
              <a:t>Matka spisovateľky ako „opatrovateľka neplnoletej </a:t>
            </a:r>
            <a:r>
              <a:rPr lang="sk-SK" sz="1400" dirty="0" err="1">
                <a:latin typeface="Franklin Gothic Demi" panose="020B0703020102020204" pitchFamily="34" charset="0"/>
              </a:rPr>
              <a:t>poloárijčanky</a:t>
            </a:r>
            <a:r>
              <a:rPr lang="sk-SK" sz="1400" dirty="0">
                <a:latin typeface="Franklin Gothic Demi" panose="020B0703020102020204" pitchFamily="34" charset="0"/>
              </a:rPr>
              <a:t>“ bola síce pred deportáciou ušetrená, ale po dosiahnutí plnoletosti ju </a:t>
            </a:r>
            <a:r>
              <a:rPr lang="sk-SK" sz="1400" dirty="0" err="1">
                <a:latin typeface="Franklin Gothic Demi" panose="020B0703020102020204" pitchFamily="34" charset="0"/>
              </a:rPr>
              <a:t>Ilse</a:t>
            </a:r>
            <a:r>
              <a:rPr lang="sk-SK" sz="1400" dirty="0">
                <a:latin typeface="Franklin Gothic Demi" panose="020B0703020102020204" pitchFamily="34" charset="0"/>
              </a:rPr>
              <a:t> </a:t>
            </a:r>
            <a:r>
              <a:rPr lang="sk-SK" sz="1400" dirty="0" err="1">
                <a:latin typeface="Franklin Gothic Demi" panose="020B0703020102020204" pitchFamily="34" charset="0"/>
              </a:rPr>
              <a:t>Aichingerová</a:t>
            </a:r>
            <a:r>
              <a:rPr lang="sk-SK" sz="1400" dirty="0">
                <a:latin typeface="Franklin Gothic Demi" panose="020B0703020102020204" pitchFamily="34" charset="0"/>
              </a:rPr>
              <a:t> musela ukrývať pred nacistami. Skrývala ju v pridelenom byte, ktorý sa nachádzal priamo oproti hlavného sídla gestapa vo Viedni v hoteli Metropol </a:t>
            </a:r>
            <a:endParaRPr lang="sk-SK" sz="1400" dirty="0" smtClean="0">
              <a:latin typeface="Franklin Gothic Demi" panose="020B0703020102020204" pitchFamily="34" charset="0"/>
            </a:endParaRP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Stará </a:t>
            </a:r>
            <a:r>
              <a:rPr lang="sk-SK" sz="1400" dirty="0">
                <a:latin typeface="Franklin Gothic Demi" panose="020B0703020102020204" pitchFamily="34" charset="0"/>
              </a:rPr>
              <a:t>mama ako aj mladší súrodenci matky zahynuli v nemeckom vyhladzovacom tábore Malý </a:t>
            </a:r>
            <a:r>
              <a:rPr lang="sk-SK" sz="1400" dirty="0" err="1">
                <a:latin typeface="Franklin Gothic Demi" panose="020B0703020102020204" pitchFamily="34" charset="0"/>
              </a:rPr>
              <a:t>Trostinec</a:t>
            </a:r>
            <a:r>
              <a:rPr lang="sk-SK" sz="1400" dirty="0">
                <a:latin typeface="Franklin Gothic Demi" panose="020B0703020102020204" pitchFamily="34" charset="0"/>
              </a:rPr>
              <a:t> neďaleko </a:t>
            </a:r>
            <a:r>
              <a:rPr lang="sk-SK" sz="1400" dirty="0" smtClean="0">
                <a:latin typeface="Franklin Gothic Demi" panose="020B0703020102020204" pitchFamily="34" charset="0"/>
              </a:rPr>
              <a:t>mesta Minsk v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bielorusku</a:t>
            </a:r>
            <a:r>
              <a:rPr lang="sk-SK" sz="1400" dirty="0" smtClean="0">
                <a:latin typeface="Franklin Gothic Demi" panose="020B0703020102020204" pitchFamily="34" charset="0"/>
              </a:rPr>
              <a:t>.</a:t>
            </a:r>
            <a:endParaRPr lang="sk-SK" sz="1400" dirty="0"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sk-SK" sz="1400" dirty="0" smtClean="0">
              <a:latin typeface="Franklin Gothic Demi" panose="020B0703020102020204" pitchFamily="34" charset="0"/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sz="quarter" idx="14"/>
          </p:nvPr>
        </p:nvSpPr>
        <p:spPr>
          <a:xfrm>
            <a:off x="5535386" y="4952494"/>
            <a:ext cx="6155871" cy="6318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000" dirty="0">
                <a:latin typeface="Franklin Gothic Demi" panose="020B0703020102020204" pitchFamily="34" charset="0"/>
                <a:cs typeface="Aharoni" panose="02010803020104030203" pitchFamily="2" charset="-79"/>
              </a:rPr>
              <a:t>https://www.google.sk/search?q=Ilse+Aichinger&amp;source=lnms&amp;tbm=isch&amp;sa=X&amp;ved=0ahUKEwi6yZWk8vTfAhXF-KQKHQccBsYQ_AUIDigB&amp;biw=1600&amp;bih=789</a:t>
            </a:r>
          </a:p>
        </p:txBody>
      </p:sp>
      <p:sp>
        <p:nvSpPr>
          <p:cNvPr id="14" name="Obdĺžnik 13"/>
          <p:cNvSpPr/>
          <p:nvPr/>
        </p:nvSpPr>
        <p:spPr>
          <a:xfrm>
            <a:off x="7837714" y="4952494"/>
            <a:ext cx="347798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900" dirty="0"/>
          </a:p>
        </p:txBody>
      </p:sp>
      <p:sp>
        <p:nvSpPr>
          <p:cNvPr id="16" name="Ovál 15">
            <a:hlinkClick r:id="rId2" action="ppaction://hlinksldjump"/>
          </p:cNvPr>
          <p:cNvSpPr/>
          <p:nvPr/>
        </p:nvSpPr>
        <p:spPr>
          <a:xfrm>
            <a:off x="9764486" y="5584370"/>
            <a:ext cx="1926772" cy="7837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hlinkClick r:id="rId2" action="ppaction://hlinksldjump"/>
              </a:rPr>
              <a:t>Obsah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2" name="BlokTextu 1"/>
          <p:cNvSpPr txBox="1"/>
          <p:nvPr/>
        </p:nvSpPr>
        <p:spPr>
          <a:xfrm>
            <a:off x="8997043" y="2367642"/>
            <a:ext cx="1763486" cy="1240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868" y="1819699"/>
            <a:ext cx="3794832" cy="255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i="1" dirty="0" smtClean="0"/>
              <a:t>Väčšia nádej  </a:t>
            </a:r>
            <a:r>
              <a:rPr lang="sk-SK" sz="3200" dirty="0" smtClean="0"/>
              <a:t>(1948) </a:t>
            </a:r>
            <a:endParaRPr lang="sk-SK" sz="32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571500" y="1526298"/>
            <a:ext cx="5203013" cy="38482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1600" dirty="0" smtClean="0"/>
          </a:p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Strach </a:t>
            </a:r>
            <a:r>
              <a:rPr lang="sk-SK" sz="1400" dirty="0">
                <a:latin typeface="Franklin Gothic Demi" panose="020B0703020102020204" pitchFamily="34" charset="0"/>
              </a:rPr>
              <a:t>a beznádej </a:t>
            </a:r>
            <a:r>
              <a:rPr lang="sk-SK" sz="1400" dirty="0" err="1">
                <a:latin typeface="Franklin Gothic Demi" panose="020B0703020102020204" pitchFamily="34" charset="0"/>
              </a:rPr>
              <a:t>položidovského</a:t>
            </a:r>
            <a:r>
              <a:rPr lang="sk-SK" sz="1400" dirty="0">
                <a:latin typeface="Franklin Gothic Demi" panose="020B0703020102020204" pitchFamily="34" charset="0"/>
              </a:rPr>
              <a:t> dievčaťa uprostred vojny sú </a:t>
            </a:r>
            <a:r>
              <a:rPr lang="sk-SK" sz="1400" dirty="0" smtClean="0">
                <a:latin typeface="Franklin Gothic Demi" panose="020B0703020102020204" pitchFamily="34" charset="0"/>
              </a:rPr>
              <a:t>hlavným motívom románu </a:t>
            </a:r>
          </a:p>
          <a:p>
            <a:pPr algn="just"/>
            <a:r>
              <a:rPr lang="sk-SK" sz="1400" dirty="0">
                <a:latin typeface="Franklin Gothic Demi" panose="020B0703020102020204" pitchFamily="34" charset="0"/>
              </a:rPr>
              <a:t>Symbolom návratu je most, návratu „na ostrov“ naspäť do </a:t>
            </a:r>
            <a:r>
              <a:rPr lang="sk-SK" sz="1400" dirty="0" err="1">
                <a:latin typeface="Franklin Gothic Demi" panose="020B0703020102020204" pitchFamily="34" charset="0"/>
              </a:rPr>
              <a:t>Leopldstadtu</a:t>
            </a:r>
            <a:r>
              <a:rPr lang="sk-SK" sz="1400" dirty="0" smtClean="0">
                <a:latin typeface="Franklin Gothic Demi" panose="020B0703020102020204" pitchFamily="34" charset="0"/>
              </a:rPr>
              <a:t>. Na </a:t>
            </a:r>
            <a:r>
              <a:rPr lang="sk-SK" sz="1400" dirty="0">
                <a:latin typeface="Franklin Gothic Demi" panose="020B0703020102020204" pitchFamily="34" charset="0"/>
              </a:rPr>
              <a:t>otázku „kde si doma?“ odpovedá </a:t>
            </a:r>
            <a:r>
              <a:rPr lang="sk-SK" sz="1400" dirty="0" err="1">
                <a:latin typeface="Franklin Gothic Demi" panose="020B0703020102020204" pitchFamily="34" charset="0"/>
              </a:rPr>
              <a:t>Ellen</a:t>
            </a:r>
            <a:r>
              <a:rPr lang="sk-SK" sz="1400" dirty="0">
                <a:latin typeface="Franklin Gothic Demi" panose="020B0703020102020204" pitchFamily="34" charset="0"/>
              </a:rPr>
              <a:t> „na ostrove“. Po explózii granátu </a:t>
            </a:r>
            <a:r>
              <a:rPr lang="sk-SK" sz="1400" dirty="0" err="1">
                <a:latin typeface="Franklin Gothic Demi" panose="020B0703020102020204" pitchFamily="34" charset="0"/>
              </a:rPr>
              <a:t>Ellen</a:t>
            </a:r>
            <a:r>
              <a:rPr lang="sk-SK" sz="1400" dirty="0">
                <a:latin typeface="Franklin Gothic Demi" panose="020B0703020102020204" pitchFamily="34" charset="0"/>
              </a:rPr>
              <a:t> umiera na jednej z viedenských </a:t>
            </a:r>
            <a:r>
              <a:rPr lang="sk-SK" sz="1400" dirty="0" smtClean="0">
                <a:latin typeface="Franklin Gothic Demi" panose="020B0703020102020204" pitchFamily="34" charset="0"/>
              </a:rPr>
              <a:t>ulíc </a:t>
            </a:r>
            <a:endParaRPr lang="sk-SK" sz="1400" dirty="0">
              <a:latin typeface="Franklin Gothic Demi" panose="020B0703020102020204" pitchFamily="34" charset="0"/>
            </a:endParaRPr>
          </a:p>
          <a:p>
            <a:pPr algn="just"/>
            <a:r>
              <a:rPr lang="sk-SK" sz="1400" dirty="0">
                <a:latin typeface="Franklin Gothic Demi" panose="020B0703020102020204" pitchFamily="34" charset="0"/>
              </a:rPr>
              <a:t> </a:t>
            </a:r>
            <a:r>
              <a:rPr lang="sk-SK" sz="1400" dirty="0" smtClean="0">
                <a:latin typeface="Franklin Gothic Demi" panose="020B0703020102020204" pitchFamily="34" charset="0"/>
              </a:rPr>
              <a:t>2. viedenský Obvod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Leopldstadt</a:t>
            </a:r>
            <a:r>
              <a:rPr lang="sk-SK" sz="1400" dirty="0" smtClean="0">
                <a:latin typeface="Franklin Gothic Demi" panose="020B0703020102020204" pitchFamily="34" charset="0"/>
              </a:rPr>
              <a:t> sa nachádza medzi kanálom Dunaja a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dunajom</a:t>
            </a:r>
            <a:r>
              <a:rPr lang="sk-SK" sz="1400" dirty="0" smtClean="0">
                <a:latin typeface="Franklin Gothic Demi" panose="020B0703020102020204" pitchFamily="34" charset="0"/>
              </a:rPr>
              <a:t> - preto sa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leopoldstadt</a:t>
            </a:r>
            <a:r>
              <a:rPr lang="sk-SK" sz="1400" dirty="0" smtClean="0">
                <a:latin typeface="Franklin Gothic Demi" panose="020B0703020102020204" pitchFamily="34" charset="0"/>
              </a:rPr>
              <a:t> zvykne nazývať „OSTROV“, niekedy ostrov Maces, podľa množstva pekární, ktoré piekli židovský chlieb maces </a:t>
            </a:r>
            <a:endParaRPr lang="sk-SK" sz="1400" dirty="0">
              <a:latin typeface="Franklin Gothic Demi" panose="020B0703020102020204" pitchFamily="34" charset="0"/>
            </a:endParaRPr>
          </a:p>
          <a:p>
            <a:endParaRPr lang="sk-SK" sz="1600" dirty="0"/>
          </a:p>
        </p:txBody>
      </p:sp>
      <p:pic>
        <p:nvPicPr>
          <p:cNvPr id="5" name="Zástupný objekt pre obsah 4" descr="https://upload.wikimedia.org/wikipedia/commons/thumb/5/55/Wien%2C_Gedenkst%C3%A4tte_f%C3%BCr_die_Opfer_der_Gestapo_--_2018_--_3065.jpg/220px-Wien%2C_Gedenkst%C3%A4tte_f%C3%BCr_die_Opfer_der_Gestapo_--_2018_--_3065.jpg"/>
          <p:cNvPicPr>
            <a:picLocks noGr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288" y="1147466"/>
            <a:ext cx="4070414" cy="36275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lokTextu 5"/>
          <p:cNvSpPr txBox="1"/>
          <p:nvPr/>
        </p:nvSpPr>
        <p:spPr>
          <a:xfrm>
            <a:off x="6774287" y="4775004"/>
            <a:ext cx="4308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Pamätník obetí 2. sv. vojny na námestí </a:t>
            </a:r>
            <a:r>
              <a:rPr lang="sk-SK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Morzinplatz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, kde  pôvodne stál  hotel Metropol</a:t>
            </a:r>
            <a:endParaRPr lang="sk-SK" sz="14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501302" y="5311756"/>
            <a:ext cx="4343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Franklin Gothic Demi" panose="020B0703020102020204" pitchFamily="34" charset="0"/>
                <a:cs typeface="Aharoni" panose="02010803020104030203" pitchFamily="2" charset="-79"/>
              </a:rPr>
              <a:t>https://de.wikipedia.org/wiki/Hotel_M%C3%A9tropole#/media/File:Wien,_Gedenkst%C3%A4tte_f%C3%BCr_die_Opfer_der_Gestapo_--_2018_--_3065.jpg</a:t>
            </a:r>
          </a:p>
        </p:txBody>
      </p:sp>
      <p:sp>
        <p:nvSpPr>
          <p:cNvPr id="4" name="Ovál 3"/>
          <p:cNvSpPr/>
          <p:nvPr/>
        </p:nvSpPr>
        <p:spPr>
          <a:xfrm>
            <a:off x="9979539" y="5641144"/>
            <a:ext cx="1730326" cy="76136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hlinkClick r:id="rId3" action="ppaction://hlinksldjump"/>
              </a:rPr>
              <a:t>Obsah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7214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rakúska literatúra druhej polovice 20. storočia</a:t>
            </a:r>
            <a:br>
              <a:rPr lang="sk-SK" sz="3200" dirty="0"/>
            </a:br>
            <a:r>
              <a:rPr lang="sk-SK" sz="3200" dirty="0"/>
              <a:t>Viedeň  </a:t>
            </a:r>
            <a:r>
              <a:rPr lang="sk-SK" sz="2800" dirty="0"/>
              <a:t>a </a:t>
            </a:r>
            <a:r>
              <a:rPr lang="sk-SK" sz="2800" dirty="0" smtClean="0"/>
              <a:t>vyrovnávanie </a:t>
            </a:r>
            <a:r>
              <a:rPr lang="sk-SK" sz="2800" dirty="0"/>
              <a:t>sa </a:t>
            </a:r>
            <a:r>
              <a:rPr lang="sk-SK" sz="2800" dirty="0" smtClean="0"/>
              <a:t>s druhou </a:t>
            </a:r>
            <a:r>
              <a:rPr lang="sk-SK" sz="2800" dirty="0"/>
              <a:t>svetovou vojnou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1074974" y="2024973"/>
            <a:ext cx="5395373" cy="3648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1800" b="1" dirty="0" smtClean="0">
                <a:latin typeface="Franklin Gothic Demi" panose="020B0703020102020204" pitchFamily="34" charset="0"/>
              </a:rPr>
              <a:t>Thomas </a:t>
            </a:r>
            <a:r>
              <a:rPr lang="sk-SK" sz="1800" b="1" dirty="0" err="1" smtClean="0">
                <a:latin typeface="Franklin Gothic Demi" panose="020B0703020102020204" pitchFamily="34" charset="0"/>
              </a:rPr>
              <a:t>Bernhard</a:t>
            </a:r>
            <a:r>
              <a:rPr lang="sk-SK" sz="1800" b="1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 smtClean="0">
                <a:latin typeface="Franklin Gothic Demi" panose="020B0703020102020204" pitchFamily="34" charset="0"/>
              </a:rPr>
              <a:t>(1931 – 1989</a:t>
            </a:r>
            <a:r>
              <a:rPr lang="de-DE" sz="1400" dirty="0" smtClean="0">
                <a:latin typeface="Franklin Gothic Demi" panose="020B0703020102020204" pitchFamily="34" charset="0"/>
              </a:rPr>
              <a:t>, </a:t>
            </a:r>
            <a:r>
              <a:rPr lang="de-DE" sz="1400" dirty="0" err="1" smtClean="0">
                <a:latin typeface="Franklin Gothic Demi" panose="020B0703020102020204" pitchFamily="34" charset="0"/>
              </a:rPr>
              <a:t>nar</a:t>
            </a:r>
            <a:r>
              <a:rPr lang="de-DE" sz="1400" dirty="0" smtClean="0">
                <a:latin typeface="Franklin Gothic Demi" panose="020B0703020102020204" pitchFamily="34" charset="0"/>
              </a:rPr>
              <a:t>. </a:t>
            </a:r>
            <a:r>
              <a:rPr lang="de-DE" sz="1400" dirty="0" err="1" smtClean="0">
                <a:latin typeface="Franklin Gothic Demi" panose="020B0703020102020204" pitchFamily="34" charset="0"/>
              </a:rPr>
              <a:t>Heerlen</a:t>
            </a:r>
            <a:r>
              <a:rPr lang="de-DE" sz="1400" dirty="0" smtClean="0">
                <a:latin typeface="Franklin Gothic Demi" panose="020B0703020102020204" pitchFamily="34" charset="0"/>
              </a:rPr>
              <a:t>, </a:t>
            </a:r>
            <a:r>
              <a:rPr lang="de-DE" sz="1400" dirty="0" err="1" smtClean="0">
                <a:latin typeface="Franklin Gothic Demi" panose="020B0703020102020204" pitchFamily="34" charset="0"/>
              </a:rPr>
              <a:t>Holandsko</a:t>
            </a:r>
            <a:r>
              <a:rPr lang="sk-SK" sz="1400" dirty="0" smtClean="0">
                <a:latin typeface="Franklin Gothic Demi" panose="020B0703020102020204" pitchFamily="34" charset="0"/>
              </a:rPr>
              <a:t>) </a:t>
            </a: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Je medzinárodne najuznávanejší rakúsky dramatik</a:t>
            </a: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Vo Viedni býval najprv v 16. obvode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Ottakring</a:t>
            </a:r>
            <a:r>
              <a:rPr lang="sk-SK" sz="1400" dirty="0" smtClean="0">
                <a:latin typeface="Franklin Gothic Demi" panose="020B0703020102020204" pitchFamily="34" charset="0"/>
              </a:rPr>
              <a:t> na ulici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Wernhardstra</a:t>
            </a:r>
            <a:r>
              <a:rPr lang="de-DE" sz="1400" dirty="0" err="1" smtClean="0">
                <a:latin typeface="Franklin Gothic Demi" panose="020B0703020102020204" pitchFamily="34" charset="0"/>
              </a:rPr>
              <a:t>ße</a:t>
            </a:r>
            <a:r>
              <a:rPr lang="de-DE" sz="1400" dirty="0" smtClean="0">
                <a:latin typeface="Franklin Gothic Demi" panose="020B0703020102020204" pitchFamily="34" charset="0"/>
              </a:rPr>
              <a:t> 6</a:t>
            </a:r>
            <a:endParaRPr lang="sk-SK" sz="1400" dirty="0" smtClean="0">
              <a:latin typeface="Franklin Gothic Demi" panose="020B0703020102020204" pitchFamily="34" charset="0"/>
            </a:endParaRPr>
          </a:p>
          <a:p>
            <a:r>
              <a:rPr lang="de-DE" sz="1400" dirty="0" err="1" smtClean="0">
                <a:latin typeface="Franklin Gothic Demi" panose="020B0703020102020204" pitchFamily="34" charset="0"/>
              </a:rPr>
              <a:t>Jeho</a:t>
            </a:r>
            <a:r>
              <a:rPr lang="de-DE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 smtClean="0">
                <a:latin typeface="Franklin Gothic Demi" panose="020B0703020102020204" pitchFamily="34" charset="0"/>
              </a:rPr>
              <a:t>Obľúbenou viedenskou kaviarňou bolo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Café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Bräunerhof</a:t>
            </a:r>
            <a:r>
              <a:rPr lang="sk-SK" sz="1400" dirty="0" smtClean="0">
                <a:latin typeface="Franklin Gothic Demi" panose="020B0703020102020204" pitchFamily="34" charset="0"/>
              </a:rPr>
              <a:t>  na ulici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Stallburggasse</a:t>
            </a:r>
            <a:r>
              <a:rPr lang="sk-SK" sz="1400" dirty="0" smtClean="0">
                <a:latin typeface="Franklin Gothic Demi" panose="020B0703020102020204" pitchFamily="34" charset="0"/>
              </a:rPr>
              <a:t> 2</a:t>
            </a:r>
            <a:endParaRPr lang="sk-SK" sz="1400" dirty="0">
              <a:latin typeface="Franklin Gothic Demi" panose="020B0703020102020204" pitchFamily="34" charset="0"/>
            </a:endParaRP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Pochovaný je na cintoríne v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Grinzingu</a:t>
            </a:r>
            <a:r>
              <a:rPr lang="sk-SK" sz="1400" dirty="0" smtClean="0">
                <a:latin typeface="Franklin Gothic Demi" panose="020B0703020102020204" pitchFamily="34" charset="0"/>
              </a:rPr>
              <a:t>, v 19. obvode D</a:t>
            </a:r>
            <a:r>
              <a:rPr lang="de-DE" sz="1400" dirty="0">
                <a:latin typeface="Franklin Gothic Demi" panose="020B0703020102020204" pitchFamily="34" charset="0"/>
              </a:rPr>
              <a:t>ö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bling</a:t>
            </a:r>
            <a:endParaRPr lang="sk-SK" sz="1400" dirty="0">
              <a:latin typeface="Franklin Gothic Demi" panose="020B0703020102020204" pitchFamily="34" charset="0"/>
            </a:endParaRP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069627" y="1726228"/>
            <a:ext cx="3503928" cy="3276172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979475" y="5065939"/>
            <a:ext cx="42895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Franklin Gothic Demi" panose="020B0703020102020204" pitchFamily="34" charset="0"/>
                <a:hlinkClick r:id="rId3"/>
              </a:rPr>
              <a:t>https://</a:t>
            </a:r>
            <a:r>
              <a:rPr lang="sk-SK" sz="1000" dirty="0" smtClean="0">
                <a:latin typeface="Franklin Gothic Demi" panose="020B0703020102020204" pitchFamily="34" charset="0"/>
                <a:hlinkClick r:id="rId3"/>
              </a:rPr>
              <a:t>www.google.sk/search?q=thomas+Bernhard&amp;tbm</a:t>
            </a:r>
            <a:r>
              <a:rPr lang="de-DE" sz="1000" dirty="0" smtClean="0">
                <a:latin typeface="Franklin Gothic Demi" panose="020B0703020102020204" pitchFamily="34" charset="0"/>
              </a:rPr>
              <a:t> ….</a:t>
            </a:r>
            <a:endParaRPr lang="sk-SK" sz="1000" dirty="0">
              <a:latin typeface="Franklin Gothic Demi" panose="020B0703020102020204" pitchFamily="34" charset="0"/>
            </a:endParaRPr>
          </a:p>
        </p:txBody>
      </p:sp>
      <p:pic>
        <p:nvPicPr>
          <p:cNvPr id="4" name="Obrázok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3487" y="5652650"/>
            <a:ext cx="174970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6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i="1" dirty="0" smtClean="0"/>
              <a:t>Námestie hrdinov    </a:t>
            </a:r>
            <a:r>
              <a:rPr lang="sk-SK" sz="3200" dirty="0" smtClean="0"/>
              <a:t>(1988)</a:t>
            </a:r>
            <a:endParaRPr lang="sk-SK" sz="32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408214" y="1567543"/>
            <a:ext cx="5593472" cy="414060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sk-SK" sz="2200" dirty="0">
                <a:latin typeface="Franklin Gothic Demi" panose="020B0703020102020204" pitchFamily="34" charset="0"/>
              </a:rPr>
              <a:t>Dej divadelnej hry sa viaže k dátumu 15. marec 1938, kedy Adolf Hitler na historickom viedenskom Námestí hrdinov proklamoval </a:t>
            </a:r>
            <a:r>
              <a:rPr lang="sk-SK" sz="2200" dirty="0" smtClean="0">
                <a:latin typeface="Franklin Gothic Demi" panose="020B0703020102020204" pitchFamily="34" charset="0"/>
              </a:rPr>
              <a:t>„</a:t>
            </a:r>
            <a:r>
              <a:rPr lang="sk-SK" sz="2200" dirty="0" err="1" smtClean="0">
                <a:latin typeface="Franklin Gothic Demi" panose="020B0703020102020204" pitchFamily="34" charset="0"/>
              </a:rPr>
              <a:t>anšlus</a:t>
            </a:r>
            <a:r>
              <a:rPr lang="sk-SK" sz="2200" dirty="0" smtClean="0">
                <a:latin typeface="Franklin Gothic Demi" panose="020B0703020102020204" pitchFamily="34" charset="0"/>
              </a:rPr>
              <a:t>“ </a:t>
            </a:r>
            <a:r>
              <a:rPr lang="sk-SK" sz="2200" dirty="0">
                <a:latin typeface="Franklin Gothic Demi" panose="020B0703020102020204" pitchFamily="34" charset="0"/>
              </a:rPr>
              <a:t>Rakúska k Tretej ríši. </a:t>
            </a:r>
            <a:endParaRPr lang="sk-SK" sz="2200" dirty="0" smtClean="0">
              <a:latin typeface="Franklin Gothic Demi" panose="020B0703020102020204" pitchFamily="34" charset="0"/>
            </a:endParaRPr>
          </a:p>
          <a:p>
            <a:pPr algn="just"/>
            <a:r>
              <a:rPr lang="sk-SK" sz="2200" dirty="0" smtClean="0">
                <a:latin typeface="Franklin Gothic Demi" panose="020B0703020102020204" pitchFamily="34" charset="0"/>
              </a:rPr>
              <a:t>Hlavný hrdina </a:t>
            </a:r>
            <a:r>
              <a:rPr lang="sk-SK" sz="2200" dirty="0" err="1">
                <a:latin typeface="Franklin Gothic Demi" panose="020B0703020102020204" pitchFamily="34" charset="0"/>
              </a:rPr>
              <a:t>Bernhardovej</a:t>
            </a:r>
            <a:r>
              <a:rPr lang="sk-SK" sz="2200" dirty="0">
                <a:latin typeface="Franklin Gothic Demi" panose="020B0703020102020204" pitchFamily="34" charset="0"/>
              </a:rPr>
              <a:t>  hry, </a:t>
            </a:r>
            <a:r>
              <a:rPr lang="sk-SK" sz="2200" dirty="0" smtClean="0">
                <a:latin typeface="Franklin Gothic Demi" panose="020B0703020102020204" pitchFamily="34" charset="0"/>
              </a:rPr>
              <a:t>profesor </a:t>
            </a:r>
            <a:r>
              <a:rPr lang="sk-SK" sz="2200" dirty="0">
                <a:latin typeface="Franklin Gothic Demi" panose="020B0703020102020204" pitchFamily="34" charset="0"/>
              </a:rPr>
              <a:t>židovského pôvodu </a:t>
            </a:r>
            <a:r>
              <a:rPr lang="sk-SK" sz="2200" dirty="0" smtClean="0">
                <a:latin typeface="Franklin Gothic Demi" panose="020B0703020102020204" pitchFamily="34" charset="0"/>
              </a:rPr>
              <a:t>Schuster, sa po vojne </a:t>
            </a:r>
            <a:r>
              <a:rPr lang="sk-SK" sz="2200" dirty="0">
                <a:latin typeface="Franklin Gothic Demi" panose="020B0703020102020204" pitchFamily="34" charset="0"/>
              </a:rPr>
              <a:t>vracia z Londýna </a:t>
            </a:r>
            <a:r>
              <a:rPr lang="sk-SK" sz="2200" dirty="0" smtClean="0">
                <a:latin typeface="Franklin Gothic Demi" panose="020B0703020102020204" pitchFamily="34" charset="0"/>
              </a:rPr>
              <a:t>do </a:t>
            </a:r>
            <a:r>
              <a:rPr lang="sk-SK" sz="2200" dirty="0">
                <a:latin typeface="Franklin Gothic Demi" panose="020B0703020102020204" pitchFamily="34" charset="0"/>
              </a:rPr>
              <a:t>Viedne. </a:t>
            </a:r>
            <a:endParaRPr lang="de-DE" sz="2200" dirty="0" smtClean="0">
              <a:latin typeface="Franklin Gothic Demi" panose="020B0703020102020204" pitchFamily="34" charset="0"/>
            </a:endParaRPr>
          </a:p>
          <a:p>
            <a:pPr algn="just"/>
            <a:r>
              <a:rPr lang="sk-SK" sz="2200" dirty="0" smtClean="0">
                <a:latin typeface="Franklin Gothic Demi" panose="020B0703020102020204" pitchFamily="34" charset="0"/>
              </a:rPr>
              <a:t>V</a:t>
            </a:r>
            <a:r>
              <a:rPr lang="sk-SK" sz="2200" dirty="0">
                <a:latin typeface="Franklin Gothic Demi" panose="020B0703020102020204" pitchFamily="34" charset="0"/>
              </a:rPr>
              <a:t> Rakúsku sa podľa </a:t>
            </a:r>
            <a:r>
              <a:rPr lang="sk-SK" sz="2200" dirty="0" smtClean="0">
                <a:latin typeface="Franklin Gothic Demi" panose="020B0703020102020204" pitchFamily="34" charset="0"/>
              </a:rPr>
              <a:t>profesora </a:t>
            </a:r>
            <a:r>
              <a:rPr lang="sk-SK" sz="2200" dirty="0">
                <a:latin typeface="Franklin Gothic Demi" panose="020B0703020102020204" pitchFamily="34" charset="0"/>
              </a:rPr>
              <a:t>nezmenilo ani po vojne nič, Rakúšania sú podľa jeho mienky aj naďalej konzervatívny katolícky národ</a:t>
            </a:r>
            <a:r>
              <a:rPr lang="sk-SK" sz="2200" dirty="0" smtClean="0">
                <a:latin typeface="Franklin Gothic Demi" panose="020B0703020102020204" pitchFamily="34" charset="0"/>
              </a:rPr>
              <a:t>.</a:t>
            </a:r>
            <a:r>
              <a:rPr lang="de-DE" sz="2200" dirty="0" smtClean="0">
                <a:latin typeface="Franklin Gothic Demi" panose="020B0703020102020204" pitchFamily="34" charset="0"/>
              </a:rPr>
              <a:t> </a:t>
            </a:r>
            <a:r>
              <a:rPr lang="de-DE" sz="2200" dirty="0" err="1" smtClean="0">
                <a:latin typeface="Franklin Gothic Demi" panose="020B0703020102020204" pitchFamily="34" charset="0"/>
              </a:rPr>
              <a:t>Pl</a:t>
            </a:r>
            <a:r>
              <a:rPr lang="sk-SK" sz="2200" dirty="0" smtClean="0">
                <a:latin typeface="Franklin Gothic Demi" panose="020B0703020102020204" pitchFamily="34" charset="0"/>
              </a:rPr>
              <a:t>á</a:t>
            </a:r>
            <a:r>
              <a:rPr lang="de-DE" sz="2200" dirty="0" err="1" smtClean="0">
                <a:latin typeface="Franklin Gothic Demi" panose="020B0703020102020204" pitchFamily="34" charset="0"/>
              </a:rPr>
              <a:t>nuje</a:t>
            </a:r>
            <a:r>
              <a:rPr lang="de-DE" sz="2200" dirty="0" smtClean="0">
                <a:latin typeface="Franklin Gothic Demi" panose="020B0703020102020204" pitchFamily="34" charset="0"/>
              </a:rPr>
              <a:t> n</a:t>
            </a:r>
            <a:r>
              <a:rPr lang="sk-SK" sz="2200" dirty="0" smtClean="0">
                <a:latin typeface="Franklin Gothic Demi" panose="020B0703020102020204" pitchFamily="34" charset="0"/>
              </a:rPr>
              <a:t>á</a:t>
            </a:r>
            <a:r>
              <a:rPr lang="de-DE" sz="2200" dirty="0" err="1" smtClean="0">
                <a:latin typeface="Franklin Gothic Demi" panose="020B0703020102020204" pitchFamily="34" charset="0"/>
              </a:rPr>
              <a:t>vrat</a:t>
            </a:r>
            <a:r>
              <a:rPr lang="de-DE" sz="2200" dirty="0" smtClean="0">
                <a:latin typeface="Franklin Gothic Demi" panose="020B0703020102020204" pitchFamily="34" charset="0"/>
              </a:rPr>
              <a:t> </a:t>
            </a:r>
            <a:r>
              <a:rPr lang="de-DE" sz="2200" dirty="0" err="1" smtClean="0">
                <a:latin typeface="Franklin Gothic Demi" panose="020B0703020102020204" pitchFamily="34" charset="0"/>
              </a:rPr>
              <a:t>sp</a:t>
            </a:r>
            <a:r>
              <a:rPr lang="sk-SK" sz="2200" dirty="0" err="1" smtClean="0">
                <a:latin typeface="Franklin Gothic Demi" panose="020B0703020102020204" pitchFamily="34" charset="0"/>
              </a:rPr>
              <a:t>äť</a:t>
            </a:r>
            <a:r>
              <a:rPr lang="de-DE" sz="2200" dirty="0" smtClean="0">
                <a:latin typeface="Franklin Gothic Demi" panose="020B0703020102020204" pitchFamily="34" charset="0"/>
              </a:rPr>
              <a:t> do </a:t>
            </a:r>
            <a:r>
              <a:rPr lang="de-DE" sz="2200" dirty="0" err="1" smtClean="0">
                <a:latin typeface="Franklin Gothic Demi" panose="020B0703020102020204" pitchFamily="34" charset="0"/>
              </a:rPr>
              <a:t>oxfordu</a:t>
            </a:r>
            <a:endParaRPr lang="sk-SK" sz="2200" dirty="0" smtClean="0">
              <a:latin typeface="Franklin Gothic Demi" panose="020B0703020102020204" pitchFamily="34" charset="0"/>
            </a:endParaRPr>
          </a:p>
          <a:p>
            <a:pPr algn="just"/>
            <a:r>
              <a:rPr lang="sk-SK" sz="2200" dirty="0" smtClean="0">
                <a:latin typeface="Franklin Gothic Demi" panose="020B0703020102020204" pitchFamily="34" charset="0"/>
              </a:rPr>
              <a:t> </a:t>
            </a:r>
            <a:r>
              <a:rPr lang="sk-SK" sz="2200" dirty="0">
                <a:latin typeface="Franklin Gothic Demi" panose="020B0703020102020204" pitchFamily="34" charset="0"/>
              </a:rPr>
              <a:t>K návratu do </a:t>
            </a:r>
            <a:r>
              <a:rPr lang="sk-SK" sz="2200" dirty="0" err="1" smtClean="0">
                <a:latin typeface="Franklin Gothic Demi" panose="020B0703020102020204" pitchFamily="34" charset="0"/>
              </a:rPr>
              <a:t>Oxfordu</a:t>
            </a:r>
            <a:r>
              <a:rPr lang="sk-SK" sz="2200" dirty="0" smtClean="0">
                <a:latin typeface="Franklin Gothic Demi" panose="020B0703020102020204" pitchFamily="34" charset="0"/>
              </a:rPr>
              <a:t> </a:t>
            </a:r>
            <a:r>
              <a:rPr lang="sk-SK" sz="2200" dirty="0">
                <a:latin typeface="Franklin Gothic Demi" panose="020B0703020102020204" pitchFamily="34" charset="0"/>
              </a:rPr>
              <a:t>ale už nedôjde, profesor si siahne na život. V ušiach profesorovej vdovy sa stále ozýva skandovanie masy „</a:t>
            </a:r>
            <a:r>
              <a:rPr lang="sk-SK" sz="2200" dirty="0" err="1">
                <a:latin typeface="Franklin Gothic Demi" panose="020B0703020102020204" pitchFamily="34" charset="0"/>
              </a:rPr>
              <a:t>Sieg</a:t>
            </a:r>
            <a:r>
              <a:rPr lang="sk-SK" sz="2200" dirty="0">
                <a:latin typeface="Franklin Gothic Demi" panose="020B0703020102020204" pitchFamily="34" charset="0"/>
              </a:rPr>
              <a:t> </a:t>
            </a:r>
            <a:r>
              <a:rPr lang="sk-SK" sz="2200" dirty="0" err="1">
                <a:latin typeface="Franklin Gothic Demi" panose="020B0703020102020204" pitchFamily="34" charset="0"/>
              </a:rPr>
              <a:t>Heil</a:t>
            </a:r>
            <a:r>
              <a:rPr lang="sk-SK" sz="2200" dirty="0">
                <a:latin typeface="Franklin Gothic Demi" panose="020B0703020102020204" pitchFamily="34" charset="0"/>
              </a:rPr>
              <a:t>“ vítajúcej Hitlera</a:t>
            </a:r>
            <a:r>
              <a:rPr lang="sk-SK" sz="2200" dirty="0" smtClean="0">
                <a:latin typeface="Franklin Gothic Demi" panose="020B0703020102020204" pitchFamily="34" charset="0"/>
              </a:rPr>
              <a:t>.</a:t>
            </a:r>
            <a:r>
              <a:rPr lang="sk-SK" dirty="0">
                <a:latin typeface="Franklin Gothic Demi" panose="020B0703020102020204" pitchFamily="34" charset="0"/>
              </a:rPr>
              <a:t> </a:t>
            </a:r>
          </a:p>
          <a:p>
            <a:endParaRPr lang="sk-SK" dirty="0"/>
          </a:p>
        </p:txBody>
      </p:sp>
      <p:pic>
        <p:nvPicPr>
          <p:cNvPr id="5" name="Zástupný symbol obsahu 4" descr="https://www.mediathek.at/typo3temp/_processed_/7/2/csm_G838_1938-03-15_109_3p_macku_b4998778fc.jpg"/>
          <p:cNvPicPr>
            <a:picLocks noGr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963" y="1264870"/>
            <a:ext cx="5058073" cy="33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BlokTextu 7"/>
          <p:cNvSpPr txBox="1"/>
          <p:nvPr/>
        </p:nvSpPr>
        <p:spPr>
          <a:xfrm>
            <a:off x="6175963" y="4680608"/>
            <a:ext cx="4732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Heldenplatz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– Námestie hrdinov vo Viedni. 15.marca 1938 víta Hitlera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ca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. 200 000 ľudí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6175963" y="5246486"/>
            <a:ext cx="52733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Franklin Gothic Demi" panose="020B0703020102020204" pitchFamily="34" charset="0"/>
                <a:cs typeface="Aharoni" panose="02010803020104030203" pitchFamily="2" charset="-79"/>
              </a:rPr>
              <a:t>https://www.mediathek.at/gedenkjahr-2018/1938/heldenplatz/der-heldenplatz-am-15-maerz-1938</a:t>
            </a:r>
            <a:r>
              <a:rPr lang="sk-SK" sz="1000" dirty="0">
                <a:latin typeface="Franklin Gothic Demi" panose="020B0703020102020204" pitchFamily="34" charset="0"/>
              </a:rPr>
              <a:t>/</a:t>
            </a:r>
          </a:p>
        </p:txBody>
      </p:sp>
      <p:pic>
        <p:nvPicPr>
          <p:cNvPr id="4" name="Obrázok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3891" y="5646596"/>
            <a:ext cx="174970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rgbClr val="C0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9861" y="1841740"/>
            <a:ext cx="10649187" cy="5214668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7" name="Zástupný objekt pre text 6"/>
          <p:cNvSpPr>
            <a:spLocks noGrp="1"/>
          </p:cNvSpPr>
          <p:nvPr>
            <p:ph type="body" idx="1"/>
          </p:nvPr>
        </p:nvSpPr>
        <p:spPr>
          <a:xfrm>
            <a:off x="163286" y="0"/>
            <a:ext cx="11475843" cy="6228272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sk-SK" dirty="0" smtClean="0">
                <a:solidFill>
                  <a:schemeClr val="accent1"/>
                </a:solidFill>
              </a:rPr>
              <a:t>ČO je kultúrna pamäť?</a:t>
            </a:r>
            <a:r>
              <a:rPr lang="sk-SK" dirty="0" smtClean="0">
                <a:solidFill>
                  <a:schemeClr val="accent1"/>
                </a:solidFill>
                <a:hlinkClick r:id="rId2" action="ppaction://hlinksldjump"/>
              </a:rPr>
              <a:t> </a:t>
            </a:r>
            <a:r>
              <a:rPr lang="sk-SK" dirty="0" smtClean="0">
                <a:solidFill>
                  <a:schemeClr val="accent1"/>
                </a:solidFill>
                <a:latin typeface="AR BLANCA" panose="02000000000000000000" pitchFamily="2" charset="0"/>
                <a:hlinkClick r:id="rId2" action="ppaction://hlinksldjump"/>
              </a:rPr>
              <a:t>(klik)</a:t>
            </a:r>
            <a:endParaRPr lang="sk-SK" dirty="0">
              <a:solidFill>
                <a:schemeClr val="accent1"/>
              </a:solidFill>
              <a:latin typeface="AR BLANCA" panose="02000000000000000000" pitchFamily="2" charset="0"/>
            </a:endParaRPr>
          </a:p>
          <a:p>
            <a:pPr marL="457200" indent="-457200">
              <a:buAutoNum type="arabicPeriod"/>
            </a:pPr>
            <a:r>
              <a:rPr lang="sk-SK" dirty="0" smtClean="0">
                <a:solidFill>
                  <a:schemeClr val="accent1"/>
                </a:solidFill>
              </a:rPr>
              <a:t>Viedeň v rakúskej literatúre prvej polovice 20. storočia               </a:t>
            </a:r>
            <a:r>
              <a:rPr lang="sk-SK" cap="none" dirty="0" smtClean="0">
                <a:ln w="0"/>
                <a:solidFill>
                  <a:schemeClr val="accent1"/>
                </a:solidFill>
              </a:rPr>
              <a:t>3. </a:t>
            </a:r>
            <a:r>
              <a:rPr lang="sk-SK" cap="none" dirty="0" err="1" smtClean="0">
                <a:ln w="0"/>
                <a:solidFill>
                  <a:schemeClr val="accent1"/>
                </a:solidFill>
              </a:rPr>
              <a:t>Walter</a:t>
            </a:r>
            <a:r>
              <a:rPr lang="sk-SK" cap="none" dirty="0" smtClean="0">
                <a:ln w="0"/>
                <a:solidFill>
                  <a:schemeClr val="accent1"/>
                </a:solidFill>
              </a:rPr>
              <a:t> </a:t>
            </a:r>
            <a:r>
              <a:rPr lang="sk-SK" cap="none" dirty="0" err="1" smtClean="0">
                <a:ln w="0"/>
                <a:solidFill>
                  <a:schemeClr val="accent1"/>
                </a:solidFill>
              </a:rPr>
              <a:t>Benjamin</a:t>
            </a:r>
            <a:r>
              <a:rPr lang="sk-SK" cap="none" dirty="0" smtClean="0">
                <a:ln w="0"/>
                <a:solidFill>
                  <a:schemeClr val="accent1"/>
                </a:solidFill>
              </a:rPr>
              <a:t> </a:t>
            </a:r>
            <a:r>
              <a:rPr lang="sk-SK" cap="none" dirty="0" smtClean="0">
                <a:ln w="0"/>
                <a:solidFill>
                  <a:schemeClr val="accent1"/>
                </a:solidFill>
                <a:latin typeface="AR BLANCA" panose="02000000000000000000" pitchFamily="2" charset="0"/>
                <a:hlinkClick r:id="rId3" action="ppaction://hlinksldjump"/>
              </a:rPr>
              <a:t>(klik)</a:t>
            </a:r>
            <a:endParaRPr lang="sk-SK" cap="none" dirty="0" smtClean="0">
              <a:ln w="0"/>
              <a:solidFill>
                <a:schemeClr val="accent1"/>
              </a:solidFill>
              <a:latin typeface="AR BLANCA" panose="02000000000000000000" pitchFamily="2" charset="0"/>
            </a:endParaRPr>
          </a:p>
          <a:p>
            <a:r>
              <a:rPr lang="sk-SK" b="1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    </a:t>
            </a:r>
            <a:r>
              <a:rPr lang="sk-SK" sz="1400" b="1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2.1 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Rozpad Rakúsko-Uhorska.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4" action="ppaction://hlinksldjump"/>
              </a:rPr>
              <a:t> </a:t>
            </a:r>
            <a:r>
              <a:rPr lang="sk-SK" sz="1400" dirty="0" err="1" smtClean="0">
                <a:solidFill>
                  <a:schemeClr val="tx1"/>
                </a:solidFill>
                <a:latin typeface="Franklin Gothic Demi" panose="020B0703020102020204" pitchFamily="34" charset="0"/>
                <a:hlinkClick r:id="rId4" action="ppaction://hlinksldjump"/>
              </a:rPr>
              <a:t>Joseph</a:t>
            </a:r>
            <a:r>
              <a:rPr lang="sk-SK" sz="1400" dirty="0" smtClean="0">
                <a:solidFill>
                  <a:schemeClr val="tx1"/>
                </a:solidFill>
                <a:latin typeface="Franklin Gothic Demi" panose="020B0703020102020204" pitchFamily="34" charset="0"/>
                <a:hlinkClick r:id="rId4" action="ppaction://hlinksldjump"/>
              </a:rPr>
              <a:t> Roth</a:t>
            </a:r>
            <a:r>
              <a:rPr lang="sk-SK" sz="14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:</a:t>
            </a:r>
            <a:r>
              <a:rPr lang="sk-SK" sz="1400" i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sk-SK" sz="1400" i="1" dirty="0" smtClean="0">
                <a:solidFill>
                  <a:schemeClr val="tx1"/>
                </a:solidFill>
                <a:latin typeface="Franklin Gothic Demi" panose="020B0703020102020204" pitchFamily="34" charset="0"/>
                <a:hlinkClick r:id="rId5" action="ppaction://hlinksldjump"/>
              </a:rPr>
              <a:t>Pochod </a:t>
            </a:r>
            <a:r>
              <a:rPr lang="sk-SK" sz="1400" i="1" dirty="0" err="1" smtClean="0">
                <a:solidFill>
                  <a:schemeClr val="tx1"/>
                </a:solidFill>
                <a:latin typeface="Franklin Gothic Demi" panose="020B0703020102020204" pitchFamily="34" charset="0"/>
                <a:hlinkClick r:id="rId5" action="ppaction://hlinksldjump"/>
              </a:rPr>
              <a:t>Radeckého</a:t>
            </a:r>
            <a:r>
              <a:rPr lang="sk-SK" sz="1400" i="1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 </a:t>
            </a:r>
            <a:r>
              <a:rPr lang="sk-SK" sz="1400" dirty="0" smtClean="0">
                <a:solidFill>
                  <a:schemeClr val="tx1"/>
                </a:solidFill>
                <a:latin typeface="Franklin Gothic Demi" panose="020B0703020102020204" pitchFamily="34" charset="0"/>
              </a:rPr>
              <a:t>a </a:t>
            </a:r>
            <a:r>
              <a:rPr lang="sk-SK" sz="1400" i="1" dirty="0" smtClean="0">
                <a:solidFill>
                  <a:schemeClr val="tx1"/>
                </a:solidFill>
                <a:latin typeface="Franklin Gothic Demi" panose="020B0703020102020204" pitchFamily="34" charset="0"/>
                <a:hlinkClick r:id="rId6" action="ppaction://hlinksldjump"/>
              </a:rPr>
              <a:t>Kapucínska hrobka</a:t>
            </a:r>
            <a:endParaRPr lang="sk-SK" sz="1400" i="1" dirty="0" smtClean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      </a:t>
            </a:r>
            <a:r>
              <a:rPr lang="sk-SK" sz="1400" b="1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2.2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Viedeň </a:t>
            </a:r>
            <a:r>
              <a:rPr lang="sk-SK" sz="1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pred nástupom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fašizmu.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7" action="ppaction://hlinksldjump"/>
              </a:rPr>
              <a:t> </a:t>
            </a:r>
            <a:r>
              <a:rPr lang="sk-SK" sz="1400" dirty="0" err="1">
                <a:solidFill>
                  <a:schemeClr val="tx2"/>
                </a:solidFill>
                <a:latin typeface="Franklin Gothic Demi" panose="020B0703020102020204" pitchFamily="34" charset="0"/>
                <a:hlinkClick r:id="rId7" action="ppaction://hlinksldjump"/>
              </a:rPr>
              <a:t>Stefan</a:t>
            </a:r>
            <a:r>
              <a:rPr lang="sk-SK" sz="1400" dirty="0">
                <a:solidFill>
                  <a:schemeClr val="tx2"/>
                </a:solidFill>
                <a:latin typeface="Franklin Gothic Demi" panose="020B0703020102020204" pitchFamily="34" charset="0"/>
                <a:hlinkClick r:id="rId7" action="ppaction://hlinksldjump"/>
              </a:rPr>
              <a:t> </a:t>
            </a:r>
            <a:r>
              <a:rPr lang="sk-SK" sz="1400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7" action="ppaction://hlinksldjump"/>
              </a:rPr>
              <a:t>Zweig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7" action="ppaction://hlinksldjump"/>
              </a:rPr>
              <a:t>: </a:t>
            </a:r>
            <a:r>
              <a:rPr lang="sk-SK" sz="1400" i="1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8" action="ppaction://hlinksldjump"/>
              </a:rPr>
              <a:t>Svet včerajška - Spomienky  Európana</a:t>
            </a:r>
            <a:endParaRPr lang="sk-SK" sz="1400" i="1" dirty="0" smtClean="0">
              <a:solidFill>
                <a:schemeClr val="tx2"/>
              </a:solidFill>
              <a:latin typeface="Franklin Gothic Demi" panose="020B0703020102020204" pitchFamily="34" charset="0"/>
            </a:endParaRPr>
          </a:p>
          <a:p>
            <a:r>
              <a:rPr lang="sk-SK" sz="1400" i="1" dirty="0">
                <a:latin typeface="Franklin Gothic Demi" panose="020B0703020102020204" pitchFamily="34" charset="0"/>
              </a:rPr>
              <a:t> </a:t>
            </a:r>
            <a:r>
              <a:rPr lang="sk-SK" sz="1400" i="1" dirty="0" smtClean="0">
                <a:latin typeface="Franklin Gothic Demi" panose="020B0703020102020204" pitchFamily="34" charset="0"/>
              </a:rPr>
              <a:t>     </a:t>
            </a:r>
            <a:r>
              <a:rPr lang="sk-SK" sz="1400" b="1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2.3</a:t>
            </a:r>
            <a:r>
              <a:rPr lang="sk-SK" sz="1400" i="1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Hodnotová kríza habsburského dedičstva. </a:t>
            </a:r>
            <a:r>
              <a:rPr lang="sk-SK" sz="1400" b="1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9" action="ppaction://hlinksldjump"/>
              </a:rPr>
              <a:t>A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9" action="ppaction://hlinksldjump"/>
              </a:rPr>
              <a:t>rthur </a:t>
            </a:r>
            <a:r>
              <a:rPr lang="sk-SK" sz="1400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9" action="ppaction://hlinksldjump"/>
              </a:rPr>
              <a:t>Schnitzler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: </a:t>
            </a:r>
            <a:r>
              <a:rPr lang="sk-SK" sz="1400" i="1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0" action="ppaction://hlinksldjump"/>
              </a:rPr>
              <a:t>Poručík Gusto</a:t>
            </a:r>
            <a:r>
              <a:rPr lang="sk-SK" sz="1400" i="1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,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1" action="ppaction://hlinksldjump"/>
              </a:rPr>
              <a:t>Robert </a:t>
            </a:r>
            <a:r>
              <a:rPr lang="sk-SK" sz="1400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11" action="ppaction://hlinksldjump"/>
              </a:rPr>
              <a:t>Musil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: </a:t>
            </a:r>
            <a:r>
              <a:rPr lang="sk-SK" sz="1400" i="1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2" action="ppaction://hlinksldjump"/>
              </a:rPr>
              <a:t>Muž bez vlastností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,      </a:t>
            </a:r>
          </a:p>
          <a:p>
            <a:r>
              <a:rPr lang="sk-SK" sz="1400" dirty="0">
                <a:solidFill>
                  <a:schemeClr val="tx2"/>
                </a:solidFill>
                <a:latin typeface="Franklin Gothic Demi" panose="020B0703020102020204" pitchFamily="34" charset="0"/>
                <a:hlinkClick r:id="rId13" action="ppaction://hlinksldjump"/>
              </a:rPr>
              <a:t>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3" action="ppaction://hlinksldjump"/>
              </a:rPr>
              <a:t>            </a:t>
            </a:r>
            <a:r>
              <a:rPr lang="sk-SK" sz="1400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13" action="ppaction://hlinksldjump"/>
              </a:rPr>
              <a:t>Heimito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3" action="ppaction://hlinksldjump"/>
              </a:rPr>
              <a:t> von </a:t>
            </a:r>
            <a:r>
              <a:rPr lang="sk-SK" sz="1400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13" action="ppaction://hlinksldjump"/>
              </a:rPr>
              <a:t>Doderer</a:t>
            </a:r>
            <a:r>
              <a:rPr lang="sk-SK" sz="1400" dirty="0" smtClean="0">
                <a:latin typeface="Franklin Gothic Demi" panose="020B0703020102020204" pitchFamily="34" charset="0"/>
                <a:hlinkClick r:id="rId14" action="ppaction://hlinksldjump"/>
              </a:rPr>
              <a:t>:</a:t>
            </a:r>
            <a:r>
              <a:rPr lang="sk-SK" sz="1400" i="1" dirty="0" smtClean="0">
                <a:latin typeface="Franklin Gothic Demi" panose="020B0703020102020204" pitchFamily="34" charset="0"/>
                <a:hlinkClick r:id="rId14" action="ppaction://hlinksldjump"/>
              </a:rPr>
              <a:t>   </a:t>
            </a:r>
            <a:r>
              <a:rPr lang="sk-SK" sz="1400" i="1" dirty="0" err="1" smtClean="0">
                <a:solidFill>
                  <a:schemeClr val="tx1"/>
                </a:solidFill>
                <a:latin typeface="Franklin Gothic Demi" panose="020B0703020102020204" pitchFamily="34" charset="0"/>
                <a:hlinkClick r:id="rId14" action="ppaction://hlinksldjump"/>
              </a:rPr>
              <a:t>Strudlhofské</a:t>
            </a:r>
            <a:r>
              <a:rPr lang="sk-SK" sz="1400" i="1" dirty="0" smtClean="0">
                <a:latin typeface="Franklin Gothic Demi" panose="020B0703020102020204" pitchFamily="34" charset="0"/>
                <a:hlinkClick r:id="rId14" action="ppaction://hlinksldjump"/>
              </a:rPr>
              <a:t> </a:t>
            </a:r>
            <a:r>
              <a:rPr lang="sk-SK" sz="1400" i="1" dirty="0" smtClean="0">
                <a:solidFill>
                  <a:schemeClr val="tx1"/>
                </a:solidFill>
                <a:latin typeface="Franklin Gothic Demi" panose="020B0703020102020204" pitchFamily="34" charset="0"/>
                <a:hlinkClick r:id="rId14" action="ppaction://hlinksldjump"/>
              </a:rPr>
              <a:t>schody alebo </a:t>
            </a:r>
            <a:r>
              <a:rPr lang="sk-SK" sz="1400" i="1" dirty="0" err="1" smtClean="0">
                <a:solidFill>
                  <a:schemeClr val="tx1"/>
                </a:solidFill>
                <a:latin typeface="Franklin Gothic Demi" panose="020B0703020102020204" pitchFamily="34" charset="0"/>
                <a:hlinkClick r:id="rId14" action="ppaction://hlinksldjump"/>
              </a:rPr>
              <a:t>Melzer</a:t>
            </a:r>
            <a:r>
              <a:rPr lang="sk-SK" sz="1400" i="1" dirty="0" smtClean="0">
                <a:solidFill>
                  <a:schemeClr val="tx1"/>
                </a:solidFill>
                <a:latin typeface="Franklin Gothic Demi" panose="020B0703020102020204" pitchFamily="34" charset="0"/>
                <a:hlinkClick r:id="rId14" action="ppaction://hlinksldjump"/>
              </a:rPr>
              <a:t> a hlbina rokov</a:t>
            </a:r>
            <a:endParaRPr lang="sk-SK" sz="1400" i="1" dirty="0" smtClean="0">
              <a:solidFill>
                <a:schemeClr val="tx1"/>
              </a:solidFill>
              <a:latin typeface="Franklin Gothic Demi" panose="020B0703020102020204" pitchFamily="34" charset="0"/>
            </a:endParaRPr>
          </a:p>
          <a:p>
            <a:r>
              <a:rPr lang="sk-SK" sz="2800" dirty="0">
                <a:solidFill>
                  <a:schemeClr val="accent1"/>
                </a:solidFill>
              </a:rPr>
              <a:t>4</a:t>
            </a:r>
            <a:r>
              <a:rPr lang="sk-SK" dirty="0" smtClean="0">
                <a:solidFill>
                  <a:schemeClr val="accent1"/>
                </a:solidFill>
              </a:rPr>
              <a:t>.    Viedeň v rakúskej literatúre druhej polovice 20. storočia </a:t>
            </a:r>
          </a:p>
          <a:p>
            <a:r>
              <a:rPr lang="sk-SK" sz="1600" b="1" dirty="0" smtClean="0">
                <a:solidFill>
                  <a:schemeClr val="accent1"/>
                </a:solidFill>
              </a:rPr>
              <a:t>     4</a:t>
            </a:r>
            <a:r>
              <a:rPr lang="sk-SK" sz="1600" b="1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.1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vyrovnávanie sa s druhou svetovou vojnou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5" action="ppaction://hlinksldjump"/>
              </a:rPr>
              <a:t>. </a:t>
            </a:r>
            <a:r>
              <a:rPr lang="sk-SK" sz="1400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15" action="ppaction://hlinksldjump"/>
              </a:rPr>
              <a:t>Ilse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5" action="ppaction://hlinksldjump"/>
              </a:rPr>
              <a:t> </a:t>
            </a:r>
            <a:r>
              <a:rPr lang="sk-SK" sz="1400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15" action="ppaction://hlinksldjump"/>
              </a:rPr>
              <a:t>Aichingerová</a:t>
            </a:r>
            <a:r>
              <a:rPr lang="sk-SK" sz="1400" i="1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5" action="ppaction://hlinksldjump"/>
              </a:rPr>
              <a:t>: </a:t>
            </a:r>
            <a:r>
              <a:rPr lang="sk-SK" sz="1400" i="1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6" action="ppaction://hlinksldjump"/>
              </a:rPr>
              <a:t>Väčšia nádej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6" action="ppaction://hlinksldjump"/>
              </a:rPr>
              <a:t>.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7" action="ppaction://hlinksldjump"/>
              </a:rPr>
              <a:t>Thomas </a:t>
            </a:r>
            <a:r>
              <a:rPr lang="sk-SK" sz="1400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17" action="ppaction://hlinksldjump"/>
              </a:rPr>
              <a:t>Bernhard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</a:rPr>
              <a:t>: </a:t>
            </a:r>
            <a:r>
              <a:rPr lang="sk-SK" sz="1400" i="1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8" action="ppaction://hlinksldjump"/>
              </a:rPr>
              <a:t>Námestie hrdinov </a:t>
            </a:r>
            <a:endParaRPr lang="sk-SK" sz="1400" i="1" dirty="0" smtClean="0">
              <a:solidFill>
                <a:schemeClr val="tx2"/>
              </a:solidFill>
              <a:latin typeface="Franklin Gothic Demi" panose="020B0703020102020204" pitchFamily="34" charset="0"/>
            </a:endParaRPr>
          </a:p>
          <a:p>
            <a:r>
              <a:rPr lang="sk-SK" sz="1400" i="1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    </a:t>
            </a:r>
            <a:r>
              <a:rPr lang="sk-SK" sz="1400" b="1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4</a:t>
            </a:r>
            <a:r>
              <a:rPr lang="sk-SK" sz="1400" b="1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.2</a:t>
            </a:r>
            <a:r>
              <a:rPr lang="sk-SK" sz="1400" i="1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19" action="ppaction://hlinksldjump"/>
              </a:rPr>
              <a:t>Hotel metropol</a:t>
            </a:r>
            <a:endParaRPr lang="sk-SK" sz="1400" dirty="0" smtClean="0">
              <a:solidFill>
                <a:schemeClr val="tx2"/>
              </a:solidFill>
              <a:latin typeface="Franklin Gothic Demi" panose="020B0703020102020204" pitchFamily="34" charset="0"/>
            </a:endParaRPr>
          </a:p>
          <a:p>
            <a:r>
              <a:rPr lang="sk-SK" sz="1400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    </a:t>
            </a:r>
            <a:r>
              <a:rPr lang="sk-SK" sz="1400" b="1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4</a:t>
            </a:r>
            <a:r>
              <a:rPr lang="sk-SK" sz="1400" b="1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.3 </a:t>
            </a:r>
            <a:r>
              <a:rPr lang="sk-SK" sz="1400" b="1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 </a:t>
            </a:r>
            <a:r>
              <a:rPr lang="sk-SK" sz="1400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20" action="ppaction://hlinksldjump"/>
              </a:rPr>
              <a:t>INgeborg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20" action="ppaction://hlinksldjump"/>
              </a:rPr>
              <a:t> </a:t>
            </a:r>
            <a:r>
              <a:rPr lang="sk-SK" sz="1400" dirty="0" err="1">
                <a:solidFill>
                  <a:schemeClr val="tx2"/>
                </a:solidFill>
                <a:latin typeface="Franklin Gothic Demi" panose="020B0703020102020204" pitchFamily="34" charset="0"/>
                <a:hlinkClick r:id="rId20" action="ppaction://hlinksldjump"/>
              </a:rPr>
              <a:t>Bachmannová</a:t>
            </a:r>
            <a:r>
              <a:rPr lang="sk-SK" sz="1400" dirty="0">
                <a:solidFill>
                  <a:schemeClr val="tx2"/>
                </a:solidFill>
                <a:latin typeface="Franklin Gothic Demi" panose="020B0703020102020204" pitchFamily="34" charset="0"/>
                <a:hlinkClick r:id="rId20" action="ppaction://hlinksldjump"/>
              </a:rPr>
              <a:t>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20" action="ppaction://hlinksldjump"/>
              </a:rPr>
              <a:t>:   </a:t>
            </a:r>
            <a:r>
              <a:rPr lang="sk-SK" sz="1400" i="1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21" action="ppaction://hlinksldjump"/>
              </a:rPr>
              <a:t>Malina</a:t>
            </a:r>
            <a:endParaRPr lang="sk-SK" sz="1400" i="1" dirty="0" smtClean="0">
              <a:solidFill>
                <a:schemeClr val="tx2"/>
              </a:solidFill>
              <a:latin typeface="Franklin Gothic Demi" panose="020B0703020102020204" pitchFamily="34" charset="0"/>
            </a:endParaRPr>
          </a:p>
          <a:p>
            <a:r>
              <a:rPr lang="sk-SK" dirty="0">
                <a:solidFill>
                  <a:schemeClr val="accent1"/>
                </a:solidFill>
              </a:rPr>
              <a:t>5</a:t>
            </a:r>
            <a:r>
              <a:rPr lang="sk-SK" dirty="0" smtClean="0">
                <a:solidFill>
                  <a:schemeClr val="accent1"/>
                </a:solidFill>
              </a:rPr>
              <a:t>.   Viedeň v rakúskej literatúre začiatku 21. storočia                                  6. Viedenské obvody </a:t>
            </a:r>
            <a:r>
              <a:rPr lang="sk-SK" dirty="0" smtClean="0">
                <a:solidFill>
                  <a:schemeClr val="accent1"/>
                </a:solidFill>
                <a:latin typeface="AR BLANCA" panose="02000000000000000000" pitchFamily="2" charset="0"/>
                <a:hlinkClick r:id="rId22" action="ppaction://hlinksldjump"/>
              </a:rPr>
              <a:t>(klik)</a:t>
            </a:r>
            <a:endParaRPr lang="sk-SK" dirty="0" smtClean="0">
              <a:solidFill>
                <a:schemeClr val="accent1"/>
              </a:solidFill>
              <a:latin typeface="AR BLANCA" panose="02000000000000000000" pitchFamily="2" charset="0"/>
            </a:endParaRPr>
          </a:p>
          <a:p>
            <a:r>
              <a:rPr lang="sk-SK" sz="1400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 </a:t>
            </a:r>
            <a:r>
              <a:rPr lang="sk-SK" sz="1400" dirty="0" smtClean="0">
                <a:solidFill>
                  <a:schemeClr val="accent1"/>
                </a:solidFill>
                <a:latin typeface="Franklin Gothic Demi" panose="020B0703020102020204" pitchFamily="34" charset="0"/>
              </a:rPr>
              <a:t>      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23" action="ppaction://hlinksldjump"/>
              </a:rPr>
              <a:t>Peter </a:t>
            </a:r>
            <a:r>
              <a:rPr lang="sk-SK" sz="1400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23" action="ppaction://hlinksldjump"/>
              </a:rPr>
              <a:t>Rosei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23" action="ppaction://hlinksldjump"/>
              </a:rPr>
              <a:t>: 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24" action="ppaction://hlinksldjump"/>
              </a:rPr>
              <a:t>  </a:t>
            </a:r>
            <a:r>
              <a:rPr lang="sk-SK" sz="1400" i="1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24" action="ppaction://hlinksldjump"/>
              </a:rPr>
              <a:t>Wien</a:t>
            </a:r>
            <a:r>
              <a:rPr lang="sk-SK" sz="1400" i="1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24" action="ppaction://hlinksldjump"/>
              </a:rPr>
              <a:t> </a:t>
            </a:r>
            <a:r>
              <a:rPr lang="sk-SK" sz="1400" i="1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24" action="ppaction://hlinksldjump"/>
              </a:rPr>
              <a:t>Metropolis</a:t>
            </a:r>
            <a:r>
              <a:rPr lang="sk-SK" sz="1400" i="1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24" action="ppaction://hlinksldjump"/>
              </a:rPr>
              <a:t>          </a:t>
            </a:r>
            <a:endParaRPr lang="sk-SK" sz="1400" i="1" dirty="0" smtClean="0">
              <a:solidFill>
                <a:schemeClr val="tx2"/>
              </a:solidFill>
              <a:latin typeface="Franklin Gothic Demi" panose="020B0703020102020204" pitchFamily="34" charset="0"/>
            </a:endParaRPr>
          </a:p>
          <a:p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25" action="ppaction://hlinksldjump"/>
              </a:rPr>
              <a:t>        Eva </a:t>
            </a:r>
            <a:r>
              <a:rPr lang="sk-SK" sz="1400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25" action="ppaction://hlinksldjump"/>
              </a:rPr>
              <a:t>Menasse</a:t>
            </a:r>
            <a:r>
              <a:rPr lang="sk-SK" sz="1400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26" action="ppaction://hlinksldjump"/>
              </a:rPr>
              <a:t>:  </a:t>
            </a:r>
            <a:r>
              <a:rPr lang="sk-SK" sz="1400" i="1" dirty="0" err="1" smtClean="0">
                <a:solidFill>
                  <a:schemeClr val="tx2"/>
                </a:solidFill>
                <a:latin typeface="Franklin Gothic Demi" panose="020B0703020102020204" pitchFamily="34" charset="0"/>
                <a:hlinkClick r:id="rId26" action="ppaction://hlinksldjump"/>
              </a:rPr>
              <a:t>Vienna</a:t>
            </a:r>
            <a:r>
              <a:rPr lang="sk-SK" sz="1400" i="1" dirty="0" smtClean="0">
                <a:solidFill>
                  <a:schemeClr val="tx2"/>
                </a:solidFill>
                <a:latin typeface="Franklin Gothic Demi" panose="020B0703020102020204" pitchFamily="34" charset="0"/>
                <a:hlinkClick r:id="rId26" action="ppaction://hlinksldjump"/>
              </a:rPr>
              <a:t>                </a:t>
            </a:r>
            <a:endParaRPr lang="sk-SK" sz="1400" i="1" dirty="0" smtClean="0">
              <a:solidFill>
                <a:schemeClr val="tx2"/>
              </a:solidFill>
              <a:latin typeface="Franklin Gothic Demi" panose="020B0703020102020204" pitchFamily="34" charset="0"/>
            </a:endParaRPr>
          </a:p>
          <a:p>
            <a:endParaRPr lang="sk-SK" dirty="0" smtClean="0">
              <a:solidFill>
                <a:schemeClr val="tx2"/>
              </a:solidFill>
            </a:endParaRPr>
          </a:p>
          <a:p>
            <a:pPr marL="457200" indent="-457200">
              <a:buAutoNum type="arabicPeriod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9154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6074" y="685800"/>
            <a:ext cx="10396882" cy="1158140"/>
          </a:xfrm>
        </p:spPr>
        <p:txBody>
          <a:bodyPr>
            <a:normAutofit/>
          </a:bodyPr>
          <a:lstStyle/>
          <a:p>
            <a:r>
              <a:rPr lang="sk-SK" sz="3200" dirty="0" smtClean="0"/>
              <a:t>Hotel Metropol</a:t>
            </a:r>
            <a:endParaRPr lang="sk-SK" sz="32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375558" y="1595205"/>
            <a:ext cx="5398958" cy="397283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sk-SK" sz="1500" dirty="0" smtClean="0">
                <a:latin typeface="Franklin Gothic Demi" panose="020B0703020102020204" pitchFamily="34" charset="0"/>
                <a:cs typeface="Arial" panose="020B0604020202020204" pitchFamily="34" charset="0"/>
              </a:rPr>
              <a:t>Od </a:t>
            </a:r>
            <a:r>
              <a:rPr lang="sk-SK" sz="1500" dirty="0">
                <a:latin typeface="Franklin Gothic Demi" panose="020B0703020102020204" pitchFamily="34" charset="0"/>
                <a:cs typeface="Arial" panose="020B0604020202020204" pitchFamily="34" charset="0"/>
              </a:rPr>
              <a:t>roku 1938 a „</a:t>
            </a:r>
            <a:r>
              <a:rPr lang="sk-SK" sz="1500" dirty="0" err="1">
                <a:latin typeface="Franklin Gothic Demi" panose="020B0703020102020204" pitchFamily="34" charset="0"/>
                <a:cs typeface="Arial" panose="020B0604020202020204" pitchFamily="34" charset="0"/>
              </a:rPr>
              <a:t>anšlusu</a:t>
            </a:r>
            <a:r>
              <a:rPr lang="sk-SK" sz="1500" dirty="0">
                <a:latin typeface="Franklin Gothic Demi" panose="020B0703020102020204" pitchFamily="34" charset="0"/>
                <a:cs typeface="Arial" panose="020B0604020202020204" pitchFamily="34" charset="0"/>
              </a:rPr>
              <a:t>“ Rakúska k Tretej ríši bola v budove viedenského hotela Metropol na námestí </a:t>
            </a:r>
            <a:r>
              <a:rPr lang="sk-SK" sz="1500" dirty="0" err="1">
                <a:latin typeface="Franklin Gothic Demi" panose="020B0703020102020204" pitchFamily="34" charset="0"/>
                <a:cs typeface="Arial" panose="020B0604020202020204" pitchFamily="34" charset="0"/>
              </a:rPr>
              <a:t>Morzinplatz</a:t>
            </a:r>
            <a:r>
              <a:rPr lang="sk-SK" sz="1500" dirty="0">
                <a:latin typeface="Franklin Gothic Demi" panose="020B0703020102020204" pitchFamily="34" charset="0"/>
                <a:cs typeface="Arial" panose="020B0604020202020204" pitchFamily="34" charset="0"/>
              </a:rPr>
              <a:t> umiestnená centrála gestapa. Hotel bol postavený v rokoch 1871-73 a zničený pri bombardovaní Viedne na konci druhej svetovej vojny v marci 1945</a:t>
            </a:r>
            <a:r>
              <a:rPr lang="sk-SK" sz="1500" dirty="0" smtClean="0">
                <a:latin typeface="Franklin Gothic Demi" panose="020B07030201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sk-SK" sz="1500" dirty="0" smtClean="0">
                <a:latin typeface="Franklin Gothic Demi" panose="020B0703020102020204" pitchFamily="34" charset="0"/>
                <a:cs typeface="Arial" panose="020B0604020202020204" pitchFamily="34" charset="0"/>
              </a:rPr>
              <a:t>Téma Hotela Metropol rezonuje </a:t>
            </a:r>
            <a:r>
              <a:rPr lang="sk-SK" sz="1500" dirty="0">
                <a:latin typeface="Franklin Gothic Demi" panose="020B0703020102020204" pitchFamily="34" charset="0"/>
                <a:cs typeface="Arial" panose="020B0604020202020204" pitchFamily="34" charset="0"/>
              </a:rPr>
              <a:t>v rakúskej literatúre </a:t>
            </a:r>
            <a:r>
              <a:rPr lang="sk-SK" sz="1500" dirty="0" smtClean="0">
                <a:latin typeface="Franklin Gothic Demi" panose="020B0703020102020204" pitchFamily="34" charset="0"/>
                <a:cs typeface="Arial" panose="020B0604020202020204" pitchFamily="34" charset="0"/>
              </a:rPr>
              <a:t>až </a:t>
            </a:r>
            <a:r>
              <a:rPr lang="sk-SK" sz="1500" dirty="0">
                <a:latin typeface="Franklin Gothic Demi" panose="020B0703020102020204" pitchFamily="34" charset="0"/>
                <a:cs typeface="Arial" panose="020B0604020202020204" pitchFamily="34" charset="0"/>
              </a:rPr>
              <a:t>podnes, keď sa ňou ešte aj v roku 2012 zaoberá v románe </a:t>
            </a:r>
            <a:r>
              <a:rPr lang="sk-SK" sz="1500" b="1" i="1" dirty="0">
                <a:solidFill>
                  <a:schemeClr val="accent1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Trafikant</a:t>
            </a:r>
            <a:r>
              <a:rPr lang="sk-SK" sz="1500" dirty="0">
                <a:latin typeface="Franklin Gothic Demi" panose="020B0703020102020204" pitchFamily="34" charset="0"/>
                <a:cs typeface="Arial" panose="020B0604020202020204" pitchFamily="34" charset="0"/>
              </a:rPr>
              <a:t> súčasný rakúsky spisovateľ Robert </a:t>
            </a:r>
            <a:r>
              <a:rPr lang="sk-SK" sz="1500" dirty="0" err="1">
                <a:latin typeface="Franklin Gothic Demi" panose="020B0703020102020204" pitchFamily="34" charset="0"/>
                <a:cs typeface="Arial" panose="020B0604020202020204" pitchFamily="34" charset="0"/>
              </a:rPr>
              <a:t>Seethaler</a:t>
            </a:r>
            <a:r>
              <a:rPr lang="sk-SK" sz="1500" dirty="0">
                <a:latin typeface="Franklin Gothic Demi" panose="020B0703020102020204" pitchFamily="34" charset="0"/>
                <a:cs typeface="Arial" panose="020B0604020202020204" pitchFamily="34" charset="0"/>
              </a:rPr>
              <a:t> (*1966). Dnes už klasik rakúskej literatúry </a:t>
            </a:r>
            <a:r>
              <a:rPr lang="sk-SK" sz="1500" dirty="0" err="1">
                <a:latin typeface="Franklin Gothic Demi" panose="020B0703020102020204" pitchFamily="34" charset="0"/>
                <a:cs typeface="Arial" panose="020B0604020202020204" pitchFamily="34" charset="0"/>
              </a:rPr>
              <a:t>Stefan</a:t>
            </a:r>
            <a:r>
              <a:rPr lang="sk-SK" sz="1500" dirty="0">
                <a:latin typeface="Franklin Gothic Demi" panose="020B0703020102020204" pitchFamily="34" charset="0"/>
                <a:cs typeface="Arial" panose="020B0604020202020204" pitchFamily="34" charset="0"/>
              </a:rPr>
              <a:t> </a:t>
            </a:r>
            <a:r>
              <a:rPr lang="sk-SK" sz="1500" dirty="0" err="1">
                <a:latin typeface="Franklin Gothic Demi" panose="020B0703020102020204" pitchFamily="34" charset="0"/>
                <a:cs typeface="Arial" panose="020B0604020202020204" pitchFamily="34" charset="0"/>
              </a:rPr>
              <a:t>Zweig</a:t>
            </a:r>
            <a:r>
              <a:rPr lang="sk-SK" sz="1500" dirty="0">
                <a:latin typeface="Franklin Gothic Demi" panose="020B0703020102020204" pitchFamily="34" charset="0"/>
                <a:cs typeface="Arial" panose="020B0604020202020204" pitchFamily="34" charset="0"/>
              </a:rPr>
              <a:t> odkazuje na tento hotel vo svojom diele </a:t>
            </a:r>
            <a:r>
              <a:rPr lang="sk-SK" sz="1500" b="1" i="1" dirty="0">
                <a:solidFill>
                  <a:schemeClr val="accent1"/>
                </a:solidFill>
                <a:latin typeface="Franklin Gothic Demi" panose="020B0703020102020204" pitchFamily="34" charset="0"/>
                <a:cs typeface="Arial" panose="020B0604020202020204" pitchFamily="34" charset="0"/>
              </a:rPr>
              <a:t>Šachová novela</a:t>
            </a:r>
            <a:r>
              <a:rPr lang="sk-SK" sz="1500" dirty="0">
                <a:latin typeface="Franklin Gothic Demi" panose="020B0703020102020204" pitchFamily="34" charset="0"/>
                <a:cs typeface="Arial" panose="020B0604020202020204" pitchFamily="34" charset="0"/>
              </a:rPr>
              <a:t> (</a:t>
            </a:r>
            <a:r>
              <a:rPr lang="sk-SK" sz="1500" dirty="0" err="1">
                <a:latin typeface="Franklin Gothic Demi" panose="020B0703020102020204" pitchFamily="34" charset="0"/>
                <a:cs typeface="Arial" panose="020B0604020202020204" pitchFamily="34" charset="0"/>
              </a:rPr>
              <a:t>Schachnovelle</a:t>
            </a:r>
            <a:r>
              <a:rPr lang="sk-SK" sz="1500" dirty="0">
                <a:latin typeface="Franklin Gothic Demi" panose="020B0703020102020204" pitchFamily="34" charset="0"/>
                <a:cs typeface="Arial" panose="020B0604020202020204" pitchFamily="34" charset="0"/>
              </a:rPr>
              <a:t> 1941), v ktorom tematizuje  pripojenie Rakúska k Nemecku v roku </a:t>
            </a:r>
            <a:r>
              <a:rPr lang="sk-SK" sz="1500" dirty="0" smtClean="0">
                <a:latin typeface="Franklin Gothic Demi" panose="020B0703020102020204" pitchFamily="34" charset="0"/>
                <a:cs typeface="Arial" panose="020B0604020202020204" pitchFamily="34" charset="0"/>
              </a:rPr>
              <a:t>1938</a:t>
            </a:r>
          </a:p>
          <a:p>
            <a:pPr algn="just"/>
            <a:r>
              <a:rPr lang="sk-SK" sz="1500" dirty="0">
                <a:latin typeface="Franklin Gothic Demi" panose="020B0703020102020204" pitchFamily="34" charset="0"/>
              </a:rPr>
              <a:t>Dodnes najpodrobnejšie spracoval túto tému rakúsky režisér a spisovateľ </a:t>
            </a:r>
            <a:r>
              <a:rPr lang="sk-SK" sz="1500" dirty="0" err="1">
                <a:latin typeface="Franklin Gothic Demi" panose="020B0703020102020204" pitchFamily="34" charset="0"/>
              </a:rPr>
              <a:t>Fritz</a:t>
            </a:r>
            <a:r>
              <a:rPr lang="sk-SK" sz="1500" dirty="0">
                <a:latin typeface="Franklin Gothic Demi" panose="020B0703020102020204" pitchFamily="34" charset="0"/>
              </a:rPr>
              <a:t> </a:t>
            </a:r>
            <a:r>
              <a:rPr lang="sk-SK" sz="1500" dirty="0" err="1">
                <a:latin typeface="Franklin Gothic Demi" panose="020B0703020102020204" pitchFamily="34" charset="0"/>
              </a:rPr>
              <a:t>Lehner</a:t>
            </a:r>
            <a:r>
              <a:rPr lang="sk-SK" sz="1500" dirty="0">
                <a:latin typeface="Franklin Gothic Demi" panose="020B0703020102020204" pitchFamily="34" charset="0"/>
              </a:rPr>
              <a:t> a to svojou trilógiou </a:t>
            </a:r>
            <a:r>
              <a:rPr lang="sk-SK" sz="1500" b="1" i="1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Hotel Metropol</a:t>
            </a:r>
            <a:r>
              <a:rPr lang="sk-SK" sz="1500" b="1" dirty="0">
                <a:solidFill>
                  <a:schemeClr val="accent1"/>
                </a:solidFill>
                <a:latin typeface="Franklin Gothic Demi" panose="020B0703020102020204" pitchFamily="34" charset="0"/>
              </a:rPr>
              <a:t> </a:t>
            </a:r>
            <a:r>
              <a:rPr lang="sk-SK" sz="1500" dirty="0">
                <a:latin typeface="Franklin Gothic Demi" panose="020B0703020102020204" pitchFamily="34" charset="0"/>
              </a:rPr>
              <a:t>(2005-2006</a:t>
            </a:r>
            <a:r>
              <a:rPr lang="sk-SK" sz="1500" dirty="0" smtClean="0">
                <a:latin typeface="Franklin Gothic Demi" panose="020B0703020102020204" pitchFamily="34" charset="0"/>
              </a:rPr>
              <a:t>)</a:t>
            </a:r>
            <a:endParaRPr lang="sk-SK" sz="1500" dirty="0">
              <a:latin typeface="Franklin Gothic Demi" panose="020B07030201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sk-SK" sz="1200" dirty="0">
              <a:latin typeface="Franklin Gothic Demi" panose="020B0703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335716" y="1143000"/>
            <a:ext cx="4744782" cy="3345985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6335716" y="4488985"/>
            <a:ext cx="6940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Hotel Metropol, neďaleko centra a</a:t>
            </a:r>
            <a:r>
              <a:rPr lang="de-DE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de-DE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mosta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sk-SK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Salztorbr</a:t>
            </a:r>
            <a:r>
              <a:rPr lang="de-DE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ücke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</a:p>
          <a:p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okolo roku 1900</a:t>
            </a:r>
            <a:endParaRPr lang="sk-SK" sz="14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335716" y="4895827"/>
            <a:ext cx="421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Franklin Gothic Demi" panose="020B0703020102020204" pitchFamily="34" charset="0"/>
                <a:cs typeface="Aharoni" panose="02010803020104030203" pitchFamily="2" charset="-79"/>
              </a:rPr>
              <a:t>https://de.wikipedia.org/wiki/Hotel_M%C3%A9tropole#/media/File:Hotel_Metropol_Vienna.jpg</a:t>
            </a:r>
          </a:p>
        </p:txBody>
      </p:sp>
      <p:pic>
        <p:nvPicPr>
          <p:cNvPr id="4" name="Obrázok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817" y="5683549"/>
            <a:ext cx="174970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48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5171" y="685800"/>
            <a:ext cx="10527512" cy="45719"/>
          </a:xfrm>
        </p:spPr>
        <p:txBody>
          <a:bodyPr>
            <a:normAutofit fontScale="90000"/>
          </a:bodyPr>
          <a:lstStyle/>
          <a:p>
            <a:r>
              <a:rPr lang="sk-SK" b="1" dirty="0" smtClean="0"/>
              <a:t/>
            </a:r>
            <a:br>
              <a:rPr lang="sk-SK" b="1" dirty="0" smtClean="0"/>
            </a:br>
            <a:r>
              <a:rPr lang="sk-SK" b="1" dirty="0"/>
              <a:t/>
            </a:r>
            <a:br>
              <a:rPr lang="sk-SK" b="1" dirty="0"/>
            </a:br>
            <a:r>
              <a:rPr lang="sk-SK" sz="3600" dirty="0" smtClean="0"/>
              <a:t>rakúska </a:t>
            </a:r>
            <a:r>
              <a:rPr lang="sk-SK" sz="3600" dirty="0"/>
              <a:t>literatúra druhej polovice 20. storočia</a:t>
            </a:r>
            <a:br>
              <a:rPr lang="sk-SK" sz="3600" dirty="0"/>
            </a:br>
            <a:r>
              <a:rPr lang="sk-SK" sz="3600" dirty="0"/>
              <a:t>Viedeň  a </a:t>
            </a:r>
            <a:r>
              <a:rPr lang="sk-SK" sz="3600" dirty="0" smtClean="0"/>
              <a:t>vyrovnávanie </a:t>
            </a:r>
            <a:r>
              <a:rPr lang="sk-SK" sz="3600" dirty="0"/>
              <a:t>sa </a:t>
            </a:r>
            <a:r>
              <a:rPr lang="sk-SK" sz="3600" dirty="0" smtClean="0"/>
              <a:t>s druhou </a:t>
            </a:r>
            <a:r>
              <a:rPr lang="sk-SK" sz="3600" dirty="0"/>
              <a:t>svetovou vojnou</a:t>
            </a: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555171" y="1665514"/>
            <a:ext cx="5438800" cy="370907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sk-SK" sz="3300" dirty="0" err="1" smtClean="0">
                <a:latin typeface="Franklin Gothic Demi" panose="020B0703020102020204" pitchFamily="34" charset="0"/>
              </a:rPr>
              <a:t>Ingeborg</a:t>
            </a:r>
            <a:r>
              <a:rPr lang="sk-SK" sz="3300" dirty="0" smtClean="0">
                <a:latin typeface="Franklin Gothic Demi" panose="020B0703020102020204" pitchFamily="34" charset="0"/>
              </a:rPr>
              <a:t> </a:t>
            </a:r>
            <a:r>
              <a:rPr lang="sk-SK" sz="3300" dirty="0" err="1" smtClean="0">
                <a:latin typeface="Franklin Gothic Demi" panose="020B0703020102020204" pitchFamily="34" charset="0"/>
              </a:rPr>
              <a:t>Bachmannová</a:t>
            </a:r>
            <a:r>
              <a:rPr lang="sk-SK" sz="3300" dirty="0" smtClean="0">
                <a:latin typeface="Franklin Gothic Demi" panose="020B0703020102020204" pitchFamily="34" charset="0"/>
              </a:rPr>
              <a:t> </a:t>
            </a:r>
            <a:r>
              <a:rPr lang="sk-SK" sz="2200" dirty="0" smtClean="0">
                <a:latin typeface="Franklin Gothic Demi" panose="020B0703020102020204" pitchFamily="34" charset="0"/>
              </a:rPr>
              <a:t>(1926-1973, </a:t>
            </a:r>
            <a:r>
              <a:rPr lang="sk-SK" sz="2200" dirty="0" err="1" smtClean="0">
                <a:latin typeface="Franklin Gothic Demi" panose="020B0703020102020204" pitchFamily="34" charset="0"/>
              </a:rPr>
              <a:t>nar</a:t>
            </a:r>
            <a:r>
              <a:rPr lang="sk-SK" sz="2200" dirty="0" smtClean="0">
                <a:latin typeface="Franklin Gothic Demi" panose="020B0703020102020204" pitchFamily="34" charset="0"/>
              </a:rPr>
              <a:t>. </a:t>
            </a:r>
            <a:r>
              <a:rPr lang="sk-SK" sz="2200" dirty="0" err="1" smtClean="0">
                <a:latin typeface="Franklin Gothic Demi" panose="020B0703020102020204" pitchFamily="34" charset="0"/>
              </a:rPr>
              <a:t>Klagenfurt</a:t>
            </a:r>
            <a:r>
              <a:rPr lang="sk-SK" sz="2200" dirty="0" smtClean="0">
                <a:latin typeface="Franklin Gothic Demi" panose="020B0703020102020204" pitchFamily="34" charset="0"/>
              </a:rPr>
              <a:t>)</a:t>
            </a:r>
          </a:p>
          <a:p>
            <a:pPr marL="0" indent="0">
              <a:buNone/>
            </a:pPr>
            <a:endParaRPr lang="sk-SK" sz="2200" dirty="0">
              <a:latin typeface="Franklin Gothic Demi" panose="020B0703020102020204" pitchFamily="34" charset="0"/>
            </a:endParaRPr>
          </a:p>
          <a:p>
            <a:pPr algn="just"/>
            <a:r>
              <a:rPr lang="sk-SK" sz="2500" dirty="0" smtClean="0">
                <a:latin typeface="Franklin Gothic Demi" panose="020B0703020102020204" pitchFamily="34" charset="0"/>
              </a:rPr>
              <a:t>Vo </a:t>
            </a:r>
            <a:r>
              <a:rPr lang="sk-SK" sz="2500" dirty="0" err="1" smtClean="0">
                <a:latin typeface="Franklin Gothic Demi" panose="020B0703020102020204" pitchFamily="34" charset="0"/>
              </a:rPr>
              <a:t>viedni</a:t>
            </a:r>
            <a:r>
              <a:rPr lang="sk-SK" sz="2500" dirty="0" smtClean="0">
                <a:latin typeface="Franklin Gothic Demi" panose="020B0703020102020204" pitchFamily="34" charset="0"/>
              </a:rPr>
              <a:t> Absolvovala svoje štúdium filozofie </a:t>
            </a:r>
          </a:p>
          <a:p>
            <a:pPr algn="just"/>
            <a:r>
              <a:rPr lang="sk-SK" sz="2500" dirty="0" smtClean="0">
                <a:latin typeface="Franklin Gothic Demi" panose="020B0703020102020204" pitchFamily="34" charset="0"/>
              </a:rPr>
              <a:t>U člena  známeho Viedenského krúžku Viktora </a:t>
            </a:r>
            <a:r>
              <a:rPr lang="sk-SK" sz="2500" dirty="0" err="1" smtClean="0">
                <a:latin typeface="Franklin Gothic Demi" panose="020B0703020102020204" pitchFamily="34" charset="0"/>
              </a:rPr>
              <a:t>krafta</a:t>
            </a:r>
            <a:r>
              <a:rPr lang="sk-SK" sz="2500" dirty="0" smtClean="0">
                <a:latin typeface="Franklin Gothic Demi" panose="020B0703020102020204" pitchFamily="34" charset="0"/>
              </a:rPr>
              <a:t> napísala svoju dizertačnú prácu pod názvom </a:t>
            </a:r>
            <a:r>
              <a:rPr lang="sk-SK" sz="2500" i="1" dirty="0" smtClean="0">
                <a:latin typeface="Franklin Gothic Demi" panose="020B0703020102020204" pitchFamily="34" charset="0"/>
              </a:rPr>
              <a:t>Kritické prijatie existenciálnej filozofie Martina Heideggera</a:t>
            </a:r>
            <a:r>
              <a:rPr lang="sk-SK" sz="2500" dirty="0" smtClean="0">
                <a:latin typeface="Franklin Gothic Demi" panose="020B0703020102020204" pitchFamily="34" charset="0"/>
              </a:rPr>
              <a:t> </a:t>
            </a:r>
          </a:p>
          <a:p>
            <a:pPr algn="just"/>
            <a:endParaRPr lang="sk-SK" sz="2500" dirty="0">
              <a:latin typeface="Franklin Gothic Demi" panose="020B0703020102020204" pitchFamily="34" charset="0"/>
            </a:endParaRPr>
          </a:p>
          <a:p>
            <a:pPr algn="just"/>
            <a:r>
              <a:rPr lang="sk-SK" sz="2500" dirty="0" smtClean="0">
                <a:latin typeface="Franklin Gothic Demi" panose="020B0703020102020204" pitchFamily="34" charset="0"/>
              </a:rPr>
              <a:t>Počas svojho pobytu vo Viedni</a:t>
            </a:r>
            <a:r>
              <a:rPr lang="de-DE" sz="2500" dirty="0" smtClean="0">
                <a:latin typeface="Franklin Gothic Demi" panose="020B0703020102020204" pitchFamily="34" charset="0"/>
              </a:rPr>
              <a:t> </a:t>
            </a:r>
            <a:r>
              <a:rPr lang="de-DE" sz="2500" dirty="0">
                <a:latin typeface="Franklin Gothic Demi" panose="020B0703020102020204" pitchFamily="34" charset="0"/>
              </a:rPr>
              <a:t>(1946-1953) </a:t>
            </a:r>
            <a:r>
              <a:rPr lang="sk-SK" sz="2500" dirty="0" smtClean="0">
                <a:latin typeface="Franklin Gothic Demi" panose="020B0703020102020204" pitchFamily="34" charset="0"/>
              </a:rPr>
              <a:t>bývala</a:t>
            </a:r>
            <a:r>
              <a:rPr lang="de-DE" sz="2500" dirty="0" smtClean="0">
                <a:latin typeface="Franklin Gothic Demi" panose="020B0703020102020204" pitchFamily="34" charset="0"/>
              </a:rPr>
              <a:t> Bachmann</a:t>
            </a:r>
            <a:r>
              <a:rPr lang="sk-SK" sz="2500" dirty="0" err="1" smtClean="0">
                <a:latin typeface="Franklin Gothic Demi" panose="020B0703020102020204" pitchFamily="34" charset="0"/>
              </a:rPr>
              <a:t>ová</a:t>
            </a:r>
            <a:r>
              <a:rPr lang="sk-SK" sz="2500" dirty="0" smtClean="0">
                <a:latin typeface="Franklin Gothic Demi" panose="020B0703020102020204" pitchFamily="34" charset="0"/>
              </a:rPr>
              <a:t> na ulici </a:t>
            </a:r>
            <a:r>
              <a:rPr lang="de-DE" sz="2500" dirty="0" err="1" smtClean="0">
                <a:latin typeface="Franklin Gothic Demi" panose="020B0703020102020204" pitchFamily="34" charset="0"/>
              </a:rPr>
              <a:t>Beatrixgasse</a:t>
            </a:r>
            <a:r>
              <a:rPr lang="de-DE" sz="2500" dirty="0" smtClean="0">
                <a:latin typeface="Franklin Gothic Demi" panose="020B0703020102020204" pitchFamily="34" charset="0"/>
              </a:rPr>
              <a:t> 26</a:t>
            </a:r>
            <a:r>
              <a:rPr lang="sk-SK" sz="2500" dirty="0" smtClean="0">
                <a:latin typeface="Franklin Gothic Demi" panose="020B0703020102020204" pitchFamily="34" charset="0"/>
              </a:rPr>
              <a:t>. (Tu dnes nájdeme pamätnú tabuľu rakúskej spoločnosti pre literatúru.) neskôr bývala na ulici </a:t>
            </a:r>
            <a:r>
              <a:rPr lang="de-DE" sz="2500" dirty="0" smtClean="0">
                <a:latin typeface="Franklin Gothic Demi" panose="020B0703020102020204" pitchFamily="34" charset="0"/>
              </a:rPr>
              <a:t>Gottfried-Keller-Gasse 13</a:t>
            </a:r>
            <a:endParaRPr lang="sk-SK" sz="2500" dirty="0" smtClean="0">
              <a:latin typeface="Franklin Gothic Demi" panose="020B0703020102020204" pitchFamily="34" charset="0"/>
            </a:endParaRPr>
          </a:p>
          <a:p>
            <a:pPr algn="just"/>
            <a:r>
              <a:rPr lang="sk-SK" sz="2500" dirty="0" smtClean="0">
                <a:latin typeface="Franklin Gothic Demi" panose="020B0703020102020204" pitchFamily="34" charset="0"/>
              </a:rPr>
              <a:t>Vo </a:t>
            </a:r>
            <a:r>
              <a:rPr lang="sk-SK" sz="2500" dirty="0" err="1" smtClean="0">
                <a:latin typeface="Franklin Gothic Demi" panose="020B0703020102020204" pitchFamily="34" charset="0"/>
              </a:rPr>
              <a:t>viedni</a:t>
            </a:r>
            <a:r>
              <a:rPr lang="sk-SK" sz="2500" dirty="0" smtClean="0">
                <a:latin typeface="Franklin Gothic Demi" panose="020B0703020102020204" pitchFamily="34" charset="0"/>
              </a:rPr>
              <a:t> sa odohráva aj jej román </a:t>
            </a:r>
            <a:r>
              <a:rPr lang="sk-SK" sz="2500" i="1" dirty="0" smtClean="0">
                <a:latin typeface="Franklin Gothic Demi" panose="020B0703020102020204" pitchFamily="34" charset="0"/>
              </a:rPr>
              <a:t>Malina</a:t>
            </a:r>
            <a:r>
              <a:rPr lang="sk-SK" sz="2500" dirty="0" smtClean="0">
                <a:latin typeface="Franklin Gothic Demi" panose="020B0703020102020204" pitchFamily="34" charset="0"/>
              </a:rPr>
              <a:t> </a:t>
            </a:r>
            <a:endParaRPr lang="sk-SK" sz="2500" dirty="0">
              <a:latin typeface="Franklin Gothic Demi" panose="020B0703020102020204" pitchFamily="34" charset="0"/>
            </a:endParaRPr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200958" y="1665514"/>
            <a:ext cx="2675320" cy="3461657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7021286" y="5061857"/>
            <a:ext cx="5693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>
                <a:latin typeface="Franklin Gothic Demi" panose="020B0703020102020204" pitchFamily="34" charset="0"/>
              </a:rPr>
              <a:t>Ingeborg</a:t>
            </a:r>
            <a:r>
              <a:rPr lang="sk-SK" sz="1400" dirty="0">
                <a:latin typeface="Franklin Gothic Demi" panose="020B0703020102020204" pitchFamily="34" charset="0"/>
              </a:rPr>
              <a:t> </a:t>
            </a:r>
            <a:r>
              <a:rPr lang="sk-SK" sz="1400" dirty="0" err="1">
                <a:latin typeface="Franklin Gothic Demi" panose="020B0703020102020204" pitchFamily="34" charset="0"/>
              </a:rPr>
              <a:t>Bachmannová</a:t>
            </a:r>
            <a:r>
              <a:rPr lang="sk-SK" sz="1400" dirty="0">
                <a:latin typeface="Franklin Gothic Demi" panose="020B0703020102020204" pitchFamily="34" charset="0"/>
              </a:rPr>
              <a:t> pri návšteve svojho gymnázia </a:t>
            </a: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v </a:t>
            </a:r>
            <a:r>
              <a:rPr lang="sk-SK" sz="1400" dirty="0" err="1">
                <a:latin typeface="Franklin Gothic Demi" panose="020B0703020102020204" pitchFamily="34" charset="0"/>
              </a:rPr>
              <a:t>Klagenfurte</a:t>
            </a:r>
            <a:r>
              <a:rPr lang="sk-SK" sz="1400" dirty="0">
                <a:latin typeface="Franklin Gothic Demi" panose="020B0703020102020204" pitchFamily="34" charset="0"/>
              </a:rPr>
              <a:t> v roku 1968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7037613" y="5500261"/>
            <a:ext cx="40450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 smtClean="0">
                <a:latin typeface="Franklin Gothic Demi" panose="020B0703020102020204" pitchFamily="34" charset="0"/>
              </a:rPr>
              <a:t>H</a:t>
            </a:r>
            <a:r>
              <a:rPr lang="de-DE" sz="1000" dirty="0" err="1" smtClean="0">
                <a:latin typeface="Franklin Gothic Demi" panose="020B0703020102020204" pitchFamily="34" charset="0"/>
              </a:rPr>
              <a:t>öhn,E</a:t>
            </a:r>
            <a:r>
              <a:rPr lang="de-DE" sz="1000" dirty="0" smtClean="0">
                <a:latin typeface="Franklin Gothic Demi" panose="020B0703020102020204" pitchFamily="34" charset="0"/>
              </a:rPr>
              <a:t>. Ingeborg Bachmann, 2013, s. 116 </a:t>
            </a:r>
            <a:endParaRPr lang="sk-SK" sz="1000" dirty="0">
              <a:latin typeface="Franklin Gothic Demi" panose="020B0703020102020204" pitchFamily="34" charset="0"/>
            </a:endParaRPr>
          </a:p>
        </p:txBody>
      </p:sp>
      <p:pic>
        <p:nvPicPr>
          <p:cNvPr id="4" name="Obrázok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6878" y="5670988"/>
            <a:ext cx="174970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5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3599" y="685800"/>
            <a:ext cx="10219083" cy="76200"/>
          </a:xfrm>
        </p:spPr>
        <p:txBody>
          <a:bodyPr>
            <a:normAutofit fontScale="90000"/>
          </a:bodyPr>
          <a:lstStyle/>
          <a:p>
            <a:r>
              <a:rPr lang="sk-SK" b="1" i="1" dirty="0" smtClean="0"/>
              <a:t>Malina   </a:t>
            </a:r>
            <a:r>
              <a:rPr lang="sk-SK" b="1" dirty="0" smtClean="0"/>
              <a:t>(1971)</a:t>
            </a:r>
            <a:endParaRPr lang="sk-SK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0" y="1026590"/>
            <a:ext cx="5858504" cy="5384800"/>
          </a:xfrm>
        </p:spPr>
        <p:txBody>
          <a:bodyPr>
            <a:noAutofit/>
          </a:bodyPr>
          <a:lstStyle/>
          <a:p>
            <a:pPr algn="just"/>
            <a:endParaRPr lang="sk-SK" sz="1200" dirty="0" smtClean="0">
              <a:latin typeface="Franklin Gothic Demi" panose="020B0703020102020204" pitchFamily="34" charset="0"/>
            </a:endParaRPr>
          </a:p>
          <a:p>
            <a:pPr algn="just"/>
            <a:r>
              <a:rPr lang="sk-SK" sz="1200" dirty="0" smtClean="0">
                <a:latin typeface="Franklin Gothic Demi" panose="020B0703020102020204" pitchFamily="34" charset="0"/>
              </a:rPr>
              <a:t>Román </a:t>
            </a:r>
            <a:r>
              <a:rPr lang="sk-SK" sz="1200" i="1" dirty="0" smtClean="0">
                <a:latin typeface="Franklin Gothic Demi" panose="020B0703020102020204" pitchFamily="34" charset="0"/>
              </a:rPr>
              <a:t>Malina </a:t>
            </a:r>
            <a:r>
              <a:rPr lang="sk-SK" sz="1200" dirty="0" smtClean="0">
                <a:latin typeface="Franklin Gothic Demi" panose="020B0703020102020204" pitchFamily="34" charset="0"/>
              </a:rPr>
              <a:t>(1971) od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Ingeborg</a:t>
            </a:r>
            <a:r>
              <a:rPr lang="sk-SK" sz="1200" dirty="0" smtClean="0">
                <a:latin typeface="Franklin Gothic Demi" panose="020B0703020102020204" pitchFamily="34" charset="0"/>
              </a:rPr>
              <a:t>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Bachmannovej</a:t>
            </a:r>
            <a:r>
              <a:rPr lang="sk-SK" sz="1200" dirty="0" smtClean="0">
                <a:latin typeface="Franklin Gothic Demi" panose="020B0703020102020204" pitchFamily="34" charset="0"/>
              </a:rPr>
              <a:t> je modernistický román. priestorové a topografické štruktúry spĺňajú viac významovú než reálno-historickú funkciu</a:t>
            </a:r>
          </a:p>
          <a:p>
            <a:pPr algn="just"/>
            <a:r>
              <a:rPr lang="sk-SK" sz="1200" dirty="0" smtClean="0">
                <a:latin typeface="Franklin Gothic Demi" panose="020B0703020102020204" pitchFamily="34" charset="0"/>
              </a:rPr>
              <a:t>V popredí stojí existenciálny zápas človeka v kontexte historických udalostí druhej svetovej vojny, studenej vojny a reštauračného obdobia 50. a 60. rokov minulého storočia</a:t>
            </a:r>
          </a:p>
          <a:p>
            <a:pPr algn="just"/>
            <a:r>
              <a:rPr lang="sk-SK" sz="1200" dirty="0" smtClean="0">
                <a:latin typeface="Franklin Gothic Demi" panose="020B0703020102020204" pitchFamily="34" charset="0"/>
              </a:rPr>
              <a:t>Špecifikum tohto diela je problematika ženy, jej sociálna úloha v konzervatívnom povojnovom reštauračnom období. Dominuje pritom strach zo skutočnej sebarealizácie človeka, ktorého identita je do základov otrasená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traumtickými</a:t>
            </a:r>
            <a:r>
              <a:rPr lang="sk-SK" sz="1200" dirty="0" smtClean="0">
                <a:latin typeface="Franklin Gothic Demi" panose="020B0703020102020204" pitchFamily="34" charset="0"/>
              </a:rPr>
              <a:t> zážitkami z vojnového násilia</a:t>
            </a:r>
          </a:p>
          <a:p>
            <a:pPr algn="just"/>
            <a:r>
              <a:rPr lang="sk-SK" sz="1200" dirty="0" smtClean="0">
                <a:latin typeface="Franklin Gothic Demi" panose="020B0703020102020204" pitchFamily="34" charset="0"/>
              </a:rPr>
              <a:t> Bezmenná ženská Ja-postava býva na Maďarskej ulici v 3. viedenskom obvode. Jej život je obmedzený výlučne na túto ulicu a na obvod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Landstraße</a:t>
            </a:r>
            <a:r>
              <a:rPr lang="sk-SK" sz="1200" dirty="0" smtClean="0">
                <a:latin typeface="Franklin Gothic Demi" panose="020B0703020102020204" pitchFamily="34" charset="0"/>
              </a:rPr>
              <a:t>. Názov ulice odkazuje na tradíciu Rakúsko-Uhorska a dedičstvo tradičných hodnôt, ktoré dávali malý priestor pre ženskú sebarealizáciu</a:t>
            </a:r>
            <a:endParaRPr lang="sk-SK" sz="1200" dirty="0">
              <a:latin typeface="Franklin Gothic Demi" panose="020B0703020102020204" pitchFamily="34" charset="0"/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sz="quarter" idx="14"/>
          </p:nvPr>
        </p:nvSpPr>
        <p:spPr>
          <a:xfrm>
            <a:off x="6106510" y="3404621"/>
            <a:ext cx="4973999" cy="1969963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sk-SK" sz="4000" dirty="0" smtClean="0">
                <a:latin typeface="Franklin Gothic Demi" panose="020B0703020102020204" pitchFamily="34" charset="0"/>
              </a:rPr>
              <a:t>Protagonistka Už </a:t>
            </a:r>
            <a:r>
              <a:rPr lang="sk-SK" sz="4000" dirty="0">
                <a:latin typeface="Franklin Gothic Demi" panose="020B0703020102020204" pitchFamily="34" charset="0"/>
              </a:rPr>
              <a:t>dávno nebola preč z Viedne, lebo Ivan z nej nemohol </a:t>
            </a:r>
            <a:r>
              <a:rPr lang="sk-SK" sz="4000" dirty="0" smtClean="0">
                <a:latin typeface="Franklin Gothic Demi" panose="020B0703020102020204" pitchFamily="34" charset="0"/>
              </a:rPr>
              <a:t>odísť. teraz, keď s ňou </a:t>
            </a:r>
            <a:r>
              <a:rPr lang="sk-SK" sz="4000" dirty="0" err="1" smtClean="0">
                <a:latin typeface="Franklin Gothic Demi" panose="020B0703020102020204" pitchFamily="34" charset="0"/>
              </a:rPr>
              <a:t>ivan</a:t>
            </a:r>
            <a:r>
              <a:rPr lang="sk-SK" sz="4000" dirty="0" smtClean="0">
                <a:latin typeface="Franklin Gothic Demi" panose="020B0703020102020204" pitchFamily="34" charset="0"/>
              </a:rPr>
              <a:t> už nie je, stráca jej život zmysel:  „[…] </a:t>
            </a:r>
            <a:r>
              <a:rPr lang="sk-SK" sz="4000" dirty="0">
                <a:latin typeface="Franklin Gothic Demi" panose="020B0703020102020204" pitchFamily="34" charset="0"/>
              </a:rPr>
              <a:t>a s Ivanom som sa zopár ráz odviezla na Starý Dunaj zaplávať si. Ale tohto leta už Starý Dunaj nemá nijaký </a:t>
            </a:r>
            <a:r>
              <a:rPr lang="sk-SK" sz="4000" dirty="0" smtClean="0">
                <a:latin typeface="Franklin Gothic Demi" panose="020B0703020102020204" pitchFamily="34" charset="0"/>
              </a:rPr>
              <a:t>pôvab“(</a:t>
            </a:r>
            <a:r>
              <a:rPr lang="sk-SK" sz="4000" dirty="0">
                <a:latin typeface="Franklin Gothic Demi" panose="020B0703020102020204" pitchFamily="34" charset="0"/>
              </a:rPr>
              <a:t>Malina, s. 329</a:t>
            </a:r>
            <a:r>
              <a:rPr lang="sk-SK" sz="4000" dirty="0" smtClean="0">
                <a:latin typeface="Franklin Gothic Demi" panose="020B0703020102020204" pitchFamily="34" charset="0"/>
              </a:rPr>
              <a:t>).  </a:t>
            </a:r>
            <a:r>
              <a:rPr lang="sk-SK" sz="4000" dirty="0">
                <a:latin typeface="Franklin Gothic Demi" panose="020B0703020102020204" pitchFamily="34" charset="0"/>
              </a:rPr>
              <a:t>Kanál Dunaja ako geografická hranica, </a:t>
            </a:r>
            <a:r>
              <a:rPr lang="sk-SK" sz="4000" dirty="0" smtClean="0">
                <a:latin typeface="Franklin Gothic Demi" panose="020B0703020102020204" pitchFamily="34" charset="0"/>
              </a:rPr>
              <a:t>ktorú </a:t>
            </a:r>
            <a:r>
              <a:rPr lang="sk-SK" sz="4000" dirty="0">
                <a:latin typeface="Franklin Gothic Demi" panose="020B0703020102020204" pitchFamily="34" charset="0"/>
              </a:rPr>
              <a:t>musí hrdinka </a:t>
            </a:r>
            <a:r>
              <a:rPr lang="sk-SK" sz="4000" dirty="0" err="1" smtClean="0">
                <a:latin typeface="Franklin Gothic Demi" panose="020B0703020102020204" pitchFamily="34" charset="0"/>
              </a:rPr>
              <a:t>prekočiť</a:t>
            </a:r>
            <a:r>
              <a:rPr lang="sk-SK" sz="4000" dirty="0">
                <a:latin typeface="Franklin Gothic Demi" panose="020B0703020102020204" pitchFamily="34" charset="0"/>
              </a:rPr>
              <a:t>, je súčasne </a:t>
            </a:r>
            <a:r>
              <a:rPr lang="sk-SK" sz="4000" dirty="0" smtClean="0">
                <a:latin typeface="Franklin Gothic Demi" panose="020B0703020102020204" pitchFamily="34" charset="0"/>
              </a:rPr>
              <a:t>existenciálnou, </a:t>
            </a:r>
            <a:r>
              <a:rPr lang="sk-SK" sz="4000" dirty="0">
                <a:latin typeface="Franklin Gothic Demi" panose="020B0703020102020204" pitchFamily="34" charset="0"/>
              </a:rPr>
              <a:t>kultúrnou a sociálnou hranicou</a:t>
            </a:r>
            <a:r>
              <a:rPr lang="sk-SK" sz="4000" dirty="0" smtClean="0">
                <a:latin typeface="Franklin Gothic Demi" panose="020B0703020102020204" pitchFamily="34" charset="0"/>
              </a:rPr>
              <a:t>. Na </a:t>
            </a:r>
            <a:r>
              <a:rPr lang="sk-SK" sz="4000" dirty="0" err="1" smtClean="0">
                <a:latin typeface="Franklin Gothic Demi" panose="020B0703020102020204" pitchFamily="34" charset="0"/>
              </a:rPr>
              <a:t>grabene</a:t>
            </a:r>
            <a:r>
              <a:rPr lang="sk-SK" sz="4000" dirty="0" smtClean="0">
                <a:latin typeface="Franklin Gothic Demi" panose="020B0703020102020204" pitchFamily="34" charset="0"/>
              </a:rPr>
              <a:t>, najdrahšej ulici mesta, si kúpi šaty, aby sa páčila Ivanovi. Ivan ju napriek tomu opúšťa</a:t>
            </a:r>
          </a:p>
          <a:p>
            <a:pPr algn="just"/>
            <a:r>
              <a:rPr lang="sk-SK" sz="4000" dirty="0" smtClean="0">
                <a:latin typeface="Franklin Gothic Demi" panose="020B0703020102020204" pitchFamily="34" charset="0"/>
              </a:rPr>
              <a:t>„Žezlo viedenskej univerzity“ je v románe symbolom spoločnosti založenej na racionálnych princípoch. V takejto spoločnosti vznikol fašizmus a holokaust</a:t>
            </a:r>
          </a:p>
          <a:p>
            <a:pPr algn="just"/>
            <a:r>
              <a:rPr lang="sk-SK" sz="4000" dirty="0" smtClean="0">
                <a:latin typeface="Franklin Gothic Demi" panose="020B0703020102020204" pitchFamily="34" charset="0"/>
              </a:rPr>
              <a:t>Humanizmus je   otrasený v základoch</a:t>
            </a:r>
            <a:endParaRPr lang="sk-SK" sz="4000" dirty="0">
              <a:latin typeface="Franklin Gothic Demi" panose="020B0703020102020204" pitchFamily="34" charset="0"/>
            </a:endParaRPr>
          </a:p>
          <a:p>
            <a:endParaRPr lang="sk-SK" dirty="0"/>
          </a:p>
        </p:txBody>
      </p:sp>
      <p:pic>
        <p:nvPicPr>
          <p:cNvPr id="7" name="Obrázok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085" y="167887"/>
            <a:ext cx="5438140" cy="2959735"/>
          </a:xfrm>
          <a:prstGeom prst="rect">
            <a:avLst/>
          </a:prstGeom>
          <a:noFill/>
        </p:spPr>
      </p:pic>
      <p:sp>
        <p:nvSpPr>
          <p:cNvPr id="6" name="BlokTextu 5"/>
          <p:cNvSpPr txBox="1"/>
          <p:nvPr/>
        </p:nvSpPr>
        <p:spPr>
          <a:xfrm>
            <a:off x="5973140" y="3121418"/>
            <a:ext cx="48757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latin typeface="Franklin Gothic Demi" panose="020B0703020102020204" pitchFamily="34" charset="0"/>
              </a:rPr>
              <a:t>Maďarská ulica 6 vo Viedni. Bydlisko hlavnej postavy románu </a:t>
            </a:r>
            <a:r>
              <a:rPr lang="sk-SK" sz="1200" i="1" dirty="0" smtClean="0">
                <a:latin typeface="Franklin Gothic Demi" panose="020B0703020102020204" pitchFamily="34" charset="0"/>
              </a:rPr>
              <a:t>Malina</a:t>
            </a:r>
            <a:endParaRPr lang="sk-SK" sz="1200" dirty="0">
              <a:latin typeface="Franklin Gothic Demi" panose="020B0703020102020204" pitchFamily="34" charset="0"/>
            </a:endParaRPr>
          </a:p>
        </p:txBody>
      </p:sp>
      <p:pic>
        <p:nvPicPr>
          <p:cNvPr id="5" name="Obrázok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3148" y="5676164"/>
            <a:ext cx="174970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53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Viedeň v rakúskej literatúre 21. storočia</a:t>
            </a:r>
            <a:endParaRPr lang="sk-SK" sz="32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685801" y="1843941"/>
            <a:ext cx="5088714" cy="3497988"/>
          </a:xfrm>
        </p:spPr>
        <p:txBody>
          <a:bodyPr>
            <a:normAutofit/>
          </a:bodyPr>
          <a:lstStyle/>
          <a:p>
            <a:r>
              <a:rPr lang="sk-SK" sz="1800" dirty="0" smtClean="0">
                <a:latin typeface="Franklin Gothic Demi" panose="020B0703020102020204" pitchFamily="34" charset="0"/>
              </a:rPr>
              <a:t>Peter </a:t>
            </a:r>
            <a:r>
              <a:rPr lang="sk-SK" sz="1800" dirty="0" err="1" smtClean="0">
                <a:latin typeface="Franklin Gothic Demi" panose="020B0703020102020204" pitchFamily="34" charset="0"/>
              </a:rPr>
              <a:t>Rosei</a:t>
            </a:r>
            <a:r>
              <a:rPr lang="sk-SK" sz="1800" dirty="0" smtClean="0">
                <a:latin typeface="Franklin Gothic Demi" panose="020B0703020102020204" pitchFamily="34" charset="0"/>
              </a:rPr>
              <a:t> –</a:t>
            </a:r>
            <a:r>
              <a:rPr lang="sk-SK" sz="1400" dirty="0" smtClean="0">
                <a:latin typeface="Franklin Gothic Demi" panose="020B0703020102020204" pitchFamily="34" charset="0"/>
              </a:rPr>
              <a:t>(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nar</a:t>
            </a:r>
            <a:r>
              <a:rPr lang="sk-SK" sz="1200" dirty="0" smtClean="0">
                <a:latin typeface="Franklin Gothic Demi" panose="020B0703020102020204" pitchFamily="34" charset="0"/>
              </a:rPr>
              <a:t>. 1946, Viedeň) </a:t>
            </a:r>
          </a:p>
          <a:p>
            <a:r>
              <a:rPr lang="sk-SK" sz="1200" dirty="0" smtClean="0">
                <a:latin typeface="Franklin Gothic Demi" panose="020B0703020102020204" pitchFamily="34" charset="0"/>
              </a:rPr>
              <a:t>študoval na Viedenskej univerzite právo</a:t>
            </a:r>
          </a:p>
          <a:p>
            <a:r>
              <a:rPr lang="sk-SK" sz="1200" dirty="0" smtClean="0">
                <a:latin typeface="Franklin Gothic Demi" panose="020B0703020102020204" pitchFamily="34" charset="0"/>
              </a:rPr>
              <a:t>Od roku 1972 žije a pracuje ako spisovateľ vo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viedni</a:t>
            </a:r>
            <a:endParaRPr lang="sk-SK" sz="1200" dirty="0" smtClean="0">
              <a:latin typeface="Franklin Gothic Demi" panose="020B0703020102020204" pitchFamily="34" charset="0"/>
            </a:endParaRPr>
          </a:p>
          <a:p>
            <a:r>
              <a:rPr lang="sk-SK" sz="1200" dirty="0" smtClean="0">
                <a:latin typeface="Franklin Gothic Demi" panose="020B0703020102020204" pitchFamily="34" charset="0"/>
              </a:rPr>
              <a:t>Jeho texty vychádzajú v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stuttgartskom</a:t>
            </a:r>
            <a:r>
              <a:rPr lang="sk-SK" sz="1200" dirty="0" smtClean="0">
                <a:latin typeface="Franklin Gothic Demi" panose="020B0703020102020204" pitchFamily="34" charset="0"/>
              </a:rPr>
              <a:t> vydavateľstve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klett-cotta</a:t>
            </a:r>
            <a:endParaRPr lang="sk-SK" sz="1200" dirty="0" smtClean="0">
              <a:latin typeface="Franklin Gothic Demi" panose="020B0703020102020204" pitchFamily="34" charset="0"/>
            </a:endParaRPr>
          </a:p>
          <a:p>
            <a:r>
              <a:rPr lang="sk-SK" sz="1200" dirty="0" smtClean="0">
                <a:latin typeface="Franklin Gothic Demi" panose="020B0703020102020204" pitchFamily="34" charset="0"/>
              </a:rPr>
              <a:t>Je nositeľom najprestížnejších literárnych ocenení: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sk-SK" sz="1200" dirty="0" smtClean="0">
              <a:latin typeface="Franklin Gothic Demi" panose="020B0703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200" dirty="0" smtClean="0">
                <a:latin typeface="Franklin Gothic Demi" panose="020B0703020102020204" pitchFamily="34" charset="0"/>
              </a:rPr>
              <a:t>cena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rauriských</a:t>
            </a:r>
            <a:r>
              <a:rPr lang="sk-SK" sz="1200" dirty="0" smtClean="0">
                <a:latin typeface="Franklin Gothic Demi" panose="020B0703020102020204" pitchFamily="34" charset="0"/>
              </a:rPr>
              <a:t> literárnych dní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200" dirty="0" smtClean="0">
                <a:latin typeface="Franklin Gothic Demi" panose="020B0703020102020204" pitchFamily="34" charset="0"/>
              </a:rPr>
              <a:t>Cena Franza Kafku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200" dirty="0" smtClean="0">
                <a:latin typeface="Franklin Gothic Demi" panose="020B0703020102020204" pitchFamily="34" charset="0"/>
              </a:rPr>
              <a:t>Cena mesta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viedeň</a:t>
            </a:r>
            <a:endParaRPr lang="sk-SK" sz="1200" dirty="0" smtClean="0">
              <a:latin typeface="Franklin Gothic Demi" panose="020B0703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200" dirty="0">
                <a:latin typeface="Franklin Gothic Demi" panose="020B0703020102020204" pitchFamily="34" charset="0"/>
              </a:rPr>
              <a:t>c</a:t>
            </a:r>
            <a:r>
              <a:rPr lang="sk-SK" sz="1200" dirty="0" smtClean="0">
                <a:latin typeface="Franklin Gothic Demi" panose="020B0703020102020204" pitchFamily="34" charset="0"/>
              </a:rPr>
              <a:t>ena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antona</a:t>
            </a:r>
            <a:r>
              <a:rPr lang="sk-SK" sz="1200" dirty="0" smtClean="0">
                <a:latin typeface="Franklin Gothic Demi" panose="020B0703020102020204" pitchFamily="34" charset="0"/>
              </a:rPr>
              <a:t>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wilgansa</a:t>
            </a:r>
            <a:endParaRPr lang="sk-SK" sz="1200" dirty="0">
              <a:latin typeface="Franklin Gothic Demi" panose="020B0703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200" dirty="0" smtClean="0">
                <a:latin typeface="Franklin Gothic Demi" panose="020B0703020102020204" pitchFamily="34" charset="0"/>
              </a:rPr>
              <a:t>Veľká čestná cena za zásluhy rakúskej republiky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200" dirty="0" smtClean="0">
                <a:latin typeface="Franklin Gothic Demi" panose="020B0703020102020204" pitchFamily="34" charset="0"/>
              </a:rPr>
              <a:t>a ďalšie</a:t>
            </a:r>
            <a:endParaRPr lang="sk-SK" sz="1200" dirty="0">
              <a:latin typeface="Franklin Gothic Demi" panose="020B070302010202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874" y="1483335"/>
            <a:ext cx="4058234" cy="3467945"/>
          </a:xfrm>
          <a:prstGeom prst="rect">
            <a:avLst/>
          </a:prstGeom>
          <a:effectLst>
            <a:glow rad="127000">
              <a:schemeClr val="bg2"/>
            </a:glow>
            <a:outerShdw blurRad="50800" dir="4620000" rotWithShape="0">
              <a:schemeClr val="bg2">
                <a:alpha val="0"/>
              </a:schemeClr>
            </a:outerShdw>
          </a:effectLst>
        </p:spPr>
      </p:pic>
      <p:sp>
        <p:nvSpPr>
          <p:cNvPr id="7" name="BlokTextu 6"/>
          <p:cNvSpPr txBox="1"/>
          <p:nvPr/>
        </p:nvSpPr>
        <p:spPr>
          <a:xfrm>
            <a:off x="6684874" y="4951280"/>
            <a:ext cx="4253546" cy="253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Franklin Gothic Demi" panose="020B0703020102020204" pitchFamily="34" charset="0"/>
              </a:rPr>
              <a:t>https://en.wikipedia.org/wiki/Peter_Rosei</a:t>
            </a:r>
          </a:p>
        </p:txBody>
      </p:sp>
      <p:pic>
        <p:nvPicPr>
          <p:cNvPr id="4" name="Obrázok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8256" y="5599142"/>
            <a:ext cx="174970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4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4704" y="1"/>
            <a:ext cx="9987978" cy="1144040"/>
          </a:xfrm>
        </p:spPr>
        <p:txBody>
          <a:bodyPr>
            <a:normAutofit/>
          </a:bodyPr>
          <a:lstStyle/>
          <a:p>
            <a:r>
              <a:rPr lang="sk-SK" sz="3200" i="1" dirty="0" err="1"/>
              <a:t>Wien</a:t>
            </a:r>
            <a:r>
              <a:rPr lang="sk-SK" sz="3200" i="1" dirty="0"/>
              <a:t> </a:t>
            </a:r>
            <a:r>
              <a:rPr lang="sk-SK" sz="3200" i="1" dirty="0" err="1"/>
              <a:t>Metropolis</a:t>
            </a:r>
            <a:r>
              <a:rPr lang="sk-SK" sz="3200" dirty="0"/>
              <a:t> </a:t>
            </a:r>
            <a:r>
              <a:rPr lang="sk-SK" sz="3200" dirty="0" smtClean="0"/>
              <a:t> (</a:t>
            </a:r>
            <a:r>
              <a:rPr lang="sk-SK" sz="3200" dirty="0"/>
              <a:t>2005)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309093" y="998806"/>
            <a:ext cx="5346120" cy="4375780"/>
          </a:xfrm>
        </p:spPr>
        <p:txBody>
          <a:bodyPr>
            <a:normAutofit lnSpcReduction="10000"/>
          </a:bodyPr>
          <a:lstStyle/>
          <a:p>
            <a:pPr algn="just"/>
            <a:r>
              <a:rPr lang="sk-SK" sz="1400" dirty="0">
                <a:latin typeface="Franklin Gothic Demi" panose="020B0703020102020204" pitchFamily="34" charset="0"/>
              </a:rPr>
              <a:t>V románe </a:t>
            </a:r>
            <a:r>
              <a:rPr lang="sk-SK" sz="1400" i="1" dirty="0" err="1">
                <a:latin typeface="Franklin Gothic Demi" panose="020B0703020102020204" pitchFamily="34" charset="0"/>
              </a:rPr>
              <a:t>Wien</a:t>
            </a:r>
            <a:r>
              <a:rPr lang="sk-SK" sz="1400" i="1" dirty="0">
                <a:latin typeface="Franklin Gothic Demi" panose="020B0703020102020204" pitchFamily="34" charset="0"/>
              </a:rPr>
              <a:t> </a:t>
            </a:r>
            <a:r>
              <a:rPr lang="sk-SK" sz="1400" i="1" dirty="0" err="1">
                <a:latin typeface="Franklin Gothic Demi" panose="020B0703020102020204" pitchFamily="34" charset="0"/>
              </a:rPr>
              <a:t>Metropolis</a:t>
            </a:r>
            <a:r>
              <a:rPr lang="sk-SK" sz="1400" dirty="0">
                <a:latin typeface="Franklin Gothic Demi" panose="020B0703020102020204" pitchFamily="34" charset="0"/>
              </a:rPr>
              <a:t> 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>
                <a:latin typeface="Franklin Gothic Demi" panose="020B0703020102020204" pitchFamily="34" charset="0"/>
              </a:rPr>
              <a:t>sa jeho autor Peter </a:t>
            </a:r>
            <a:r>
              <a:rPr lang="sk-SK" sz="1400" dirty="0" err="1">
                <a:latin typeface="Franklin Gothic Demi" panose="020B0703020102020204" pitchFamily="34" charset="0"/>
              </a:rPr>
              <a:t>Rosei</a:t>
            </a:r>
            <a:r>
              <a:rPr lang="sk-SK" sz="1400" dirty="0">
                <a:latin typeface="Franklin Gothic Demi" panose="020B0703020102020204" pitchFamily="34" charset="0"/>
              </a:rPr>
              <a:t> navracia do „zlatého“ obdobia Rakúska a Viedne, keď po druhej svetovej vojne zaznamenala krajina rýchly hospodársky </a:t>
            </a:r>
            <a:r>
              <a:rPr lang="sk-SK" sz="1400" dirty="0" smtClean="0">
                <a:latin typeface="Franklin Gothic Demi" panose="020B0703020102020204" pitchFamily="34" charset="0"/>
              </a:rPr>
              <a:t>vzostup</a:t>
            </a:r>
          </a:p>
          <a:p>
            <a:pPr algn="just"/>
            <a:r>
              <a:rPr lang="sk-SK" sz="1400" dirty="0">
                <a:latin typeface="Franklin Gothic Demi" panose="020B0703020102020204" pitchFamily="34" charset="0"/>
              </a:rPr>
              <a:t>„Stáva sa materiálny vzostup </a:t>
            </a:r>
            <a:r>
              <a:rPr lang="sk-SK" sz="1400" dirty="0" smtClean="0">
                <a:latin typeface="Franklin Gothic Demi" panose="020B0703020102020204" pitchFamily="34" charset="0"/>
              </a:rPr>
              <a:t>a život v hlavno</a:t>
            </a:r>
            <a:r>
              <a:rPr lang="sk-SK" sz="1400" dirty="0">
                <a:latin typeface="Franklin Gothic Demi" panose="020B0703020102020204" pitchFamily="34" charset="0"/>
              </a:rPr>
              <a:t>m</a:t>
            </a:r>
            <a:r>
              <a:rPr lang="sk-SK" sz="1400" dirty="0" smtClean="0">
                <a:latin typeface="Franklin Gothic Demi" panose="020B0703020102020204" pitchFamily="34" charset="0"/>
              </a:rPr>
              <a:t> meste skutočnou </a:t>
            </a:r>
            <a:r>
              <a:rPr lang="sk-SK" sz="1400" dirty="0">
                <a:latin typeface="Franklin Gothic Demi" panose="020B0703020102020204" pitchFamily="34" charset="0"/>
              </a:rPr>
              <a:t>zárukou šťastia</a:t>
            </a:r>
            <a:r>
              <a:rPr lang="sk-SK" sz="1400" dirty="0" smtClean="0">
                <a:latin typeface="Franklin Gothic Demi" panose="020B0703020102020204" pitchFamily="34" charset="0"/>
              </a:rPr>
              <a:t>“?</a:t>
            </a:r>
          </a:p>
          <a:p>
            <a:pPr algn="just"/>
            <a:r>
              <a:rPr lang="sk-SK" sz="1400" dirty="0">
                <a:latin typeface="Franklin Gothic Demi" panose="020B0703020102020204" pitchFamily="34" charset="0"/>
              </a:rPr>
              <a:t>vytúžená dynamika, akou sa presťahovanie do hlavného mesta na počiatku </a:t>
            </a:r>
            <a:r>
              <a:rPr lang="sk-SK" sz="1400" dirty="0" smtClean="0">
                <a:latin typeface="Franklin Gothic Demi" panose="020B0703020102020204" pitchFamily="34" charset="0"/>
              </a:rPr>
              <a:t>literárnym hrdinom javí</a:t>
            </a:r>
            <a:r>
              <a:rPr lang="sk-SK" sz="1400" dirty="0">
                <a:latin typeface="Franklin Gothic Demi" panose="020B0703020102020204" pitchFamily="34" charset="0"/>
              </a:rPr>
              <a:t>, sa časom </a:t>
            </a:r>
            <a:r>
              <a:rPr lang="sk-SK" sz="1400" dirty="0" smtClean="0">
                <a:latin typeface="Franklin Gothic Demi" panose="020B0703020102020204" pitchFamily="34" charset="0"/>
              </a:rPr>
              <a:t>ukáže </a:t>
            </a:r>
            <a:r>
              <a:rPr lang="sk-SK" sz="1400" dirty="0">
                <a:latin typeface="Franklin Gothic Demi" panose="020B0703020102020204" pitchFamily="34" charset="0"/>
              </a:rPr>
              <a:t>ako prešľapávanie na </a:t>
            </a:r>
            <a:r>
              <a:rPr lang="sk-SK" sz="1400" dirty="0" smtClean="0">
                <a:latin typeface="Franklin Gothic Demi" panose="020B0703020102020204" pitchFamily="34" charset="0"/>
              </a:rPr>
              <a:t>mieste: „Viedeň</a:t>
            </a:r>
            <a:r>
              <a:rPr lang="sk-SK" sz="1400" dirty="0">
                <a:latin typeface="Franklin Gothic Demi" panose="020B0703020102020204" pitchFamily="34" charset="0"/>
              </a:rPr>
              <a:t>! – </a:t>
            </a:r>
            <a:r>
              <a:rPr lang="sk-SK" sz="1400" dirty="0" err="1">
                <a:latin typeface="Franklin Gothic Demi" panose="020B0703020102020204" pitchFamily="34" charset="0"/>
              </a:rPr>
              <a:t>Leito</a:t>
            </a:r>
            <a:r>
              <a:rPr lang="sk-SK" sz="1400" dirty="0">
                <a:latin typeface="Franklin Gothic Demi" panose="020B0703020102020204" pitchFamily="34" charset="0"/>
              </a:rPr>
              <a:t> zovrel volant, a odrazu sa cítil ako zviera chytené v </a:t>
            </a:r>
            <a:r>
              <a:rPr lang="sk-SK" sz="1400" dirty="0" smtClean="0">
                <a:latin typeface="Franklin Gothic Demi" panose="020B0703020102020204" pitchFamily="34" charset="0"/>
              </a:rPr>
              <a:t>klietke“  </a:t>
            </a:r>
            <a:r>
              <a:rPr lang="sk-SK" sz="1400" dirty="0">
                <a:latin typeface="Franklin Gothic Demi" panose="020B0703020102020204" pitchFamily="34" charset="0"/>
              </a:rPr>
              <a:t>(</a:t>
            </a:r>
            <a:r>
              <a:rPr lang="sk-SK" sz="1400" dirty="0" err="1">
                <a:latin typeface="Franklin Gothic Demi" panose="020B0703020102020204" pitchFamily="34" charset="0"/>
              </a:rPr>
              <a:t>Rosei</a:t>
            </a:r>
            <a:r>
              <a:rPr lang="sk-SK" sz="1400" dirty="0" smtClean="0">
                <a:latin typeface="Franklin Gothic Demi" panose="020B0703020102020204" pitchFamily="34" charset="0"/>
              </a:rPr>
              <a:t>, 2005,  </a:t>
            </a:r>
            <a:r>
              <a:rPr lang="sk-SK" sz="1400" dirty="0">
                <a:latin typeface="Franklin Gothic Demi" panose="020B0703020102020204" pitchFamily="34" charset="0"/>
              </a:rPr>
              <a:t>s. </a:t>
            </a:r>
            <a:r>
              <a:rPr lang="sk-SK" sz="1400" dirty="0" smtClean="0">
                <a:latin typeface="Franklin Gothic Demi" panose="020B0703020102020204" pitchFamily="34" charset="0"/>
              </a:rPr>
              <a:t>180).</a:t>
            </a:r>
          </a:p>
          <a:p>
            <a:pPr algn="just"/>
            <a:r>
              <a:rPr lang="sk-SK" sz="1400" dirty="0">
                <a:latin typeface="Franklin Gothic Demi" panose="020B0703020102020204" pitchFamily="34" charset="0"/>
              </a:rPr>
              <a:t>Hlavným znakom charakterov všetkých postáv sa stáva </a:t>
            </a:r>
            <a:r>
              <a:rPr lang="sk-SK" sz="1400" dirty="0" smtClean="0">
                <a:latin typeface="Franklin Gothic Demi" panose="020B0703020102020204" pitchFamily="34" charset="0"/>
              </a:rPr>
              <a:t>Vytesnenie citovej sféry, na ktorej spočíva humanita a etické hodnoty </a:t>
            </a:r>
          </a:p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Prázdnotu osobných životov literárnych postáv nahrádza typický viedenský „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Caféhaus</a:t>
            </a:r>
            <a:r>
              <a:rPr lang="sk-SK" sz="1400" dirty="0" smtClean="0">
                <a:latin typeface="Franklin Gothic Demi" panose="020B0703020102020204" pitchFamily="34" charset="0"/>
              </a:rPr>
              <a:t>“</a:t>
            </a:r>
            <a:endParaRPr lang="sk-SK" sz="1400" dirty="0">
              <a:latin typeface="Franklin Gothic Demi" panose="020B0703020102020204" pitchFamily="34" charset="0"/>
            </a:endParaRPr>
          </a:p>
        </p:txBody>
      </p:sp>
      <p:pic>
        <p:nvPicPr>
          <p:cNvPr id="5" name="Zástupný objekt pre obsah 4" descr="VÃ½sledok vyhÄ¾adÃ¡vania obrÃ¡zkov pre dopyt Naschmarkt deutsch wiki"/>
          <p:cNvPicPr>
            <a:picLocks noGr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57" y="1620871"/>
            <a:ext cx="5106426" cy="24122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lokTextu 5"/>
          <p:cNvSpPr txBox="1"/>
          <p:nvPr/>
        </p:nvSpPr>
        <p:spPr>
          <a:xfrm>
            <a:off x="5774514" y="4033158"/>
            <a:ext cx="691437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>
                <a:latin typeface="Franklin Gothic Demi" panose="020B0703020102020204" pitchFamily="34" charset="0"/>
              </a:rPr>
              <a:t>Viedenská tržnica </a:t>
            </a:r>
            <a:r>
              <a:rPr lang="sk-SK" sz="1400" dirty="0" err="1">
                <a:latin typeface="Franklin Gothic Demi" panose="020B0703020102020204" pitchFamily="34" charset="0"/>
              </a:rPr>
              <a:t>Naschmarkt</a:t>
            </a:r>
            <a:r>
              <a:rPr lang="sk-SK" sz="1400" dirty="0">
                <a:latin typeface="Franklin Gothic Demi" panose="020B0703020102020204" pitchFamily="34" charset="0"/>
              </a:rPr>
              <a:t>, 6. viedenský obvod </a:t>
            </a:r>
            <a:r>
              <a:rPr lang="sk-SK" sz="1400" dirty="0" err="1">
                <a:latin typeface="Franklin Gothic Demi" panose="020B0703020102020204" pitchFamily="34" charset="0"/>
              </a:rPr>
              <a:t>Mariahilf</a:t>
            </a:r>
            <a:endParaRPr lang="sk-SK" sz="1400" dirty="0">
              <a:latin typeface="Franklin Gothic Demi" panose="020B0703020102020204" pitchFamily="34" charset="0"/>
            </a:endParaRPr>
          </a:p>
          <a:p>
            <a:r>
              <a:rPr lang="sk-SK" sz="1200" dirty="0" smtClean="0">
                <a:latin typeface="Franklin Gothic Demi" panose="020B0703020102020204" pitchFamily="34" charset="0"/>
              </a:rPr>
              <a:t>Pod ním preteká rieka Viedeň vlievajúca sa do kanála Dunaja</a:t>
            </a:r>
            <a:endParaRPr lang="sk-SK" sz="1200" dirty="0">
              <a:latin typeface="Franklin Gothic Demi" panose="020B0703020102020204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976257" y="4617933"/>
            <a:ext cx="56855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Franklin Gothic Demi" panose="020B0703020102020204" pitchFamily="34" charset="0"/>
              </a:rPr>
              <a:t>https://de.wikipedia.org/wiki/Wiener_Naschmarkt</a:t>
            </a:r>
          </a:p>
        </p:txBody>
      </p:sp>
      <p:pic>
        <p:nvPicPr>
          <p:cNvPr id="4" name="Obrázok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142" y="5655413"/>
            <a:ext cx="174970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47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/>
              <a:t>Viedeň v rakúskej literatúre 21. storočia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z="1800" b="1" dirty="0" smtClean="0">
                <a:latin typeface="Franklin Gothic Demi" panose="020B0703020102020204" pitchFamily="34" charset="0"/>
              </a:rPr>
              <a:t>Eva </a:t>
            </a:r>
            <a:r>
              <a:rPr lang="sk-SK" sz="1800" b="1" dirty="0" err="1" smtClean="0">
                <a:latin typeface="Franklin Gothic Demi" panose="020B0703020102020204" pitchFamily="34" charset="0"/>
              </a:rPr>
              <a:t>Menasse</a:t>
            </a:r>
            <a:r>
              <a:rPr lang="sk-SK" sz="1800" b="1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 smtClean="0">
                <a:latin typeface="Franklin Gothic Demi" panose="020B0703020102020204" pitchFamily="34" charset="0"/>
              </a:rPr>
              <a:t>– (nar.1970 vo Viedni)</a:t>
            </a: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Je dcérou bývalého rakúskeho futbalového reprezentanta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Hansa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Menasse</a:t>
            </a:r>
            <a:r>
              <a:rPr lang="sk-SK" sz="1400" dirty="0" smtClean="0">
                <a:latin typeface="Franklin Gothic Demi" panose="020B0703020102020204" pitchFamily="34" charset="0"/>
              </a:rPr>
              <a:t> a sestrou spisovateľa Roberta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Menasse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</a:p>
          <a:p>
            <a:r>
              <a:rPr lang="sk-SK" sz="1400" dirty="0" err="1" smtClean="0">
                <a:latin typeface="Franklin Gothic Demi" panose="020B0703020102020204" pitchFamily="34" charset="0"/>
              </a:rPr>
              <a:t>žiije</a:t>
            </a:r>
            <a:r>
              <a:rPr lang="sk-SK" sz="1400" dirty="0" smtClean="0">
                <a:latin typeface="Franklin Gothic Demi" panose="020B0703020102020204" pitchFamily="34" charset="0"/>
              </a:rPr>
              <a:t> a pracuje v Berlíne</a:t>
            </a: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Bola ocenená významnými literárnymi cenami:</a:t>
            </a:r>
          </a:p>
          <a:p>
            <a:endParaRPr lang="sk-SK" sz="1400" dirty="0" smtClean="0">
              <a:latin typeface="Franklin Gothic Demi" panose="020B0703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400" dirty="0" smtClean="0">
                <a:latin typeface="Franklin Gothic Demi" panose="020B0703020102020204" pitchFamily="34" charset="0"/>
              </a:rPr>
              <a:t>Cena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heinricha</a:t>
            </a:r>
            <a:r>
              <a:rPr lang="sk-SK" sz="1400" dirty="0" smtClean="0">
                <a:latin typeface="Franklin Gothic Demi" panose="020B0703020102020204" pitchFamily="34" charset="0"/>
              </a:rPr>
              <a:t> b</a:t>
            </a:r>
            <a:r>
              <a:rPr lang="en-US" sz="1400" dirty="0" err="1" smtClean="0">
                <a:latin typeface="Franklin Gothic Demi" panose="020B0703020102020204" pitchFamily="34" charset="0"/>
              </a:rPr>
              <a:t>ölla</a:t>
            </a:r>
            <a:r>
              <a:rPr lang="en-US" sz="1400" dirty="0" smtClean="0">
                <a:latin typeface="Franklin Gothic Demi" panose="020B0703020102020204" pitchFamily="34" charset="0"/>
              </a:rPr>
              <a:t> </a:t>
            </a:r>
            <a:r>
              <a:rPr lang="en-US" sz="1400" dirty="0" err="1" smtClean="0">
                <a:latin typeface="Franklin Gothic Demi" panose="020B0703020102020204" pitchFamily="34" charset="0"/>
              </a:rPr>
              <a:t>mesta</a:t>
            </a:r>
            <a:r>
              <a:rPr lang="en-US" sz="1400" dirty="0" smtClean="0">
                <a:latin typeface="Franklin Gothic Demi" panose="020B0703020102020204" pitchFamily="34" charset="0"/>
              </a:rPr>
              <a:t> </a:t>
            </a:r>
            <a:r>
              <a:rPr lang="en-US" sz="1400" dirty="0" err="1" smtClean="0">
                <a:latin typeface="Franklin Gothic Demi" panose="020B0703020102020204" pitchFamily="34" charset="0"/>
              </a:rPr>
              <a:t>kol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ín</a:t>
            </a:r>
            <a:r>
              <a:rPr lang="sk-SK" sz="1400" dirty="0" smtClean="0">
                <a:latin typeface="Franklin Gothic Demi" panose="020B0703020102020204" pitchFamily="34" charset="0"/>
              </a:rPr>
              <a:t> nad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rýnom</a:t>
            </a:r>
            <a:endParaRPr lang="sk-SK" sz="1400" dirty="0" smtClean="0">
              <a:latin typeface="Franklin Gothic Demi" panose="020B0703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400" dirty="0" smtClean="0">
                <a:latin typeface="Franklin Gothic Demi" panose="020B0703020102020204" pitchFamily="34" charset="0"/>
              </a:rPr>
              <a:t>Cena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rolfa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heyneho</a:t>
            </a:r>
            <a:r>
              <a:rPr lang="sk-SK" sz="1400" dirty="0" smtClean="0">
                <a:latin typeface="Franklin Gothic Demi" panose="020B0703020102020204" pitchFamily="34" charset="0"/>
              </a:rPr>
              <a:t> za román </a:t>
            </a:r>
            <a:r>
              <a:rPr lang="sk-SK" sz="1400" i="1" dirty="0" err="1" smtClean="0">
                <a:latin typeface="Franklin Gothic Demi" panose="020B0703020102020204" pitchFamily="34" charset="0"/>
              </a:rPr>
              <a:t>vienna</a:t>
            </a:r>
            <a:endParaRPr lang="sk-SK" sz="1400" i="1" dirty="0" smtClean="0">
              <a:latin typeface="Franklin Gothic Demi" panose="020B0703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400" dirty="0" smtClean="0">
                <a:latin typeface="Franklin Gothic Demi" panose="020B0703020102020204" pitchFamily="34" charset="0"/>
              </a:rPr>
              <a:t>Cena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friedricha</a:t>
            </a:r>
            <a:r>
              <a:rPr lang="sk-SK" sz="1400" dirty="0" smtClean="0">
                <a:latin typeface="Franklin Gothic Demi" panose="020B0703020102020204" pitchFamily="34" charset="0"/>
              </a:rPr>
              <a:t> h</a:t>
            </a:r>
            <a:r>
              <a:rPr lang="de-DE" sz="1400" dirty="0" err="1" smtClean="0">
                <a:latin typeface="Franklin Gothic Demi" panose="020B0703020102020204" pitchFamily="34" charset="0"/>
              </a:rPr>
              <a:t>ölderlina</a:t>
            </a:r>
            <a:r>
              <a:rPr lang="de-DE" sz="1400" dirty="0" smtClean="0">
                <a:latin typeface="Franklin Gothic Demi" panose="020B0703020102020204" pitchFamily="34" charset="0"/>
              </a:rPr>
              <a:t> </a:t>
            </a:r>
            <a:r>
              <a:rPr lang="de-DE" sz="1400" dirty="0" err="1" smtClean="0">
                <a:latin typeface="Franklin Gothic Demi" panose="020B0703020102020204" pitchFamily="34" charset="0"/>
              </a:rPr>
              <a:t>mesta</a:t>
            </a:r>
            <a:r>
              <a:rPr lang="de-DE" sz="1400" dirty="0" smtClean="0">
                <a:latin typeface="Franklin Gothic Demi" panose="020B0703020102020204" pitchFamily="34" charset="0"/>
              </a:rPr>
              <a:t> </a:t>
            </a:r>
            <a:r>
              <a:rPr lang="de-DE" sz="1400" dirty="0" err="1" smtClean="0">
                <a:latin typeface="Franklin Gothic Demi" panose="020B0703020102020204" pitchFamily="34" charset="0"/>
              </a:rPr>
              <a:t>bad</a:t>
            </a:r>
            <a:r>
              <a:rPr lang="de-DE" sz="1400" dirty="0" smtClean="0">
                <a:latin typeface="Franklin Gothic Demi" panose="020B0703020102020204" pitchFamily="34" charset="0"/>
              </a:rPr>
              <a:t> </a:t>
            </a:r>
            <a:r>
              <a:rPr lang="de-DE" sz="1400" dirty="0" err="1" smtClean="0">
                <a:latin typeface="Franklin Gothic Demi" panose="020B0703020102020204" pitchFamily="34" charset="0"/>
              </a:rPr>
              <a:t>homburg</a:t>
            </a:r>
            <a:endParaRPr lang="de-DE" sz="1400" dirty="0">
              <a:latin typeface="Franklin Gothic Demi" panose="020B07030201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e-DE" sz="1400" dirty="0" smtClean="0">
                <a:latin typeface="Franklin Gothic Demi" panose="020B0703020102020204" pitchFamily="34" charset="0"/>
              </a:rPr>
              <a:t>Ra</a:t>
            </a:r>
            <a:r>
              <a:rPr lang="sk-SK" sz="1400" dirty="0" smtClean="0">
                <a:latin typeface="Franklin Gothic Demi" panose="020B0703020102020204" pitchFamily="34" charset="0"/>
              </a:rPr>
              <a:t>kúska knižná cena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400" dirty="0" smtClean="0">
                <a:latin typeface="Franklin Gothic Demi" panose="020B0703020102020204" pitchFamily="34" charset="0"/>
              </a:rPr>
              <a:t>Bavorská knižná cena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k-SK" sz="1400" dirty="0" smtClean="0">
                <a:latin typeface="Franklin Gothic Demi" panose="020B0703020102020204" pitchFamily="34" charset="0"/>
              </a:rPr>
              <a:t>A ďalšie</a:t>
            </a:r>
            <a:endParaRPr lang="en-US" sz="1400" dirty="0" smtClean="0">
              <a:latin typeface="Franklin Gothic Demi" panose="020B07030201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6748530" y="4765184"/>
            <a:ext cx="41690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Franklin Gothic Demi" panose="020B0703020102020204" pitchFamily="34" charset="0"/>
              </a:rPr>
              <a:t>https://cs.wikipedia.org/wiki/Eva_Menasse</a:t>
            </a:r>
          </a:p>
        </p:txBody>
      </p:sp>
      <p:pic>
        <p:nvPicPr>
          <p:cNvPr id="6" name="Obrázok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216" y="5668227"/>
            <a:ext cx="1749704" cy="780356"/>
          </a:xfrm>
          <a:prstGeom prst="rect">
            <a:avLst/>
          </a:prstGeom>
        </p:spPr>
      </p:pic>
      <p:pic>
        <p:nvPicPr>
          <p:cNvPr id="8" name="Zástupný symbol obsahu 7"/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6642540" y="2211958"/>
            <a:ext cx="3303318" cy="237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2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6072" y="389586"/>
            <a:ext cx="10396882" cy="1158140"/>
          </a:xfrm>
        </p:spPr>
        <p:txBody>
          <a:bodyPr/>
          <a:lstStyle/>
          <a:p>
            <a:r>
              <a:rPr lang="sk-SK" sz="3200" i="1" dirty="0" err="1" smtClean="0"/>
              <a:t>Vienna</a:t>
            </a:r>
            <a:r>
              <a:rPr lang="sk-SK" sz="3200" i="1" dirty="0" smtClean="0"/>
              <a:t>  </a:t>
            </a:r>
            <a:r>
              <a:rPr lang="sk-SK" sz="3200" dirty="0" smtClean="0"/>
              <a:t>(2005)</a:t>
            </a:r>
            <a:endParaRPr lang="sk-SK" sz="32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576072" y="1328785"/>
            <a:ext cx="5417899" cy="4415192"/>
          </a:xfrm>
        </p:spPr>
        <p:txBody>
          <a:bodyPr>
            <a:normAutofit lnSpcReduction="10000"/>
          </a:bodyPr>
          <a:lstStyle/>
          <a:p>
            <a:r>
              <a:rPr lang="sk-SK" sz="1400" dirty="0" smtClean="0">
                <a:latin typeface="Franklin Gothic Demi" panose="020B0703020102020204" pitchFamily="34" charset="0"/>
              </a:rPr>
              <a:t>Ústredným motívom románu je židovská identita</a:t>
            </a:r>
          </a:p>
          <a:p>
            <a:r>
              <a:rPr lang="sk-SK" sz="1400" dirty="0">
                <a:latin typeface="Franklin Gothic Demi" panose="020B0703020102020204" pitchFamily="34" charset="0"/>
              </a:rPr>
              <a:t>Ak do druhej svetovej vojny nebol pôvod dôležitý, tak po nej už áno, pretože sa stal podmienkou prijatia a neprijatia, bez toho, aby mohol človek za to, v akej rodine sa </a:t>
            </a:r>
            <a:r>
              <a:rPr lang="sk-SK" sz="1400" dirty="0" smtClean="0">
                <a:latin typeface="Franklin Gothic Demi" panose="020B0703020102020204" pitchFamily="34" charset="0"/>
              </a:rPr>
              <a:t>narodí</a:t>
            </a:r>
          </a:p>
          <a:p>
            <a:pPr algn="just"/>
            <a:r>
              <a:rPr lang="sk-SK" sz="1400" dirty="0">
                <a:latin typeface="Franklin Gothic Demi" panose="020B0703020102020204" pitchFamily="34" charset="0"/>
              </a:rPr>
              <a:t>Miesta a javiská románu vypovedajú veľa o spoločenskom postavení a príslušnosti k určitej vrstve. Vo Viedni sa presne rozlišujú štvrte, kde žijú bohatí a známi ľudia, kde chudobní a kde </a:t>
            </a:r>
            <a:r>
              <a:rPr lang="sk-SK" sz="1400" dirty="0" smtClean="0">
                <a:latin typeface="Franklin Gothic Demi" panose="020B0703020102020204" pitchFamily="34" charset="0"/>
              </a:rPr>
              <a:t>Židia</a:t>
            </a:r>
          </a:p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>
                <a:latin typeface="Franklin Gothic Demi" panose="020B0703020102020204" pitchFamily="34" charset="0"/>
              </a:rPr>
              <a:t>Staré sociálne vzťahy sa ale končia druhou svetovou vojnou. Starí rodičia musia počas </a:t>
            </a:r>
            <a:r>
              <a:rPr lang="sk-SK" sz="1400" dirty="0" smtClean="0">
                <a:latin typeface="Franklin Gothic Demi" panose="020B0703020102020204" pitchFamily="34" charset="0"/>
              </a:rPr>
              <a:t>nacizmu bohatý D</a:t>
            </a:r>
            <a:r>
              <a:rPr lang="de-DE" sz="1400" dirty="0" smtClean="0">
                <a:latin typeface="Franklin Gothic Demi" panose="020B0703020102020204" pitchFamily="34" charset="0"/>
              </a:rPr>
              <a:t>ö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bling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>
                <a:latin typeface="Franklin Gothic Demi" panose="020B0703020102020204" pitchFamily="34" charset="0"/>
              </a:rPr>
              <a:t>opustiť. Bývajú zas v </a:t>
            </a:r>
            <a:r>
              <a:rPr lang="sk-SK" sz="1400" dirty="0" smtClean="0">
                <a:latin typeface="Franklin Gothic Demi" panose="020B0703020102020204" pitchFamily="34" charset="0"/>
              </a:rPr>
              <a:t>židovskom obvode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Leopoldstadt</a:t>
            </a:r>
            <a:endParaRPr lang="sk-SK" sz="1400" dirty="0" smtClean="0">
              <a:latin typeface="Franklin Gothic Demi" panose="020B0703020102020204" pitchFamily="34" charset="0"/>
            </a:endParaRPr>
          </a:p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Trauma druhej svetovej vojny  je symbolicky vyjadrená v názve „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vienna</a:t>
            </a:r>
            <a:r>
              <a:rPr lang="sk-SK" sz="1400" dirty="0" smtClean="0">
                <a:latin typeface="Franklin Gothic Demi" panose="020B0703020102020204" pitchFamily="34" charset="0"/>
              </a:rPr>
              <a:t>“, ako vtedy 8-ročný otec rozprávačky nazýva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viedeň</a:t>
            </a:r>
            <a:r>
              <a:rPr lang="sk-SK" sz="1400" dirty="0" smtClean="0">
                <a:latin typeface="Franklin Gothic Demi" panose="020B0703020102020204" pitchFamily="34" charset="0"/>
              </a:rPr>
              <a:t> vo svojom exile v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londýne</a:t>
            </a:r>
            <a:endParaRPr lang="sk-SK" sz="1400" dirty="0" smtClean="0">
              <a:latin typeface="Franklin Gothic Demi" panose="020B0703020102020204" pitchFamily="34" charset="0"/>
            </a:endParaRPr>
          </a:p>
          <a:p>
            <a:pPr algn="just"/>
            <a:endParaRPr lang="sk-SK" sz="1400" dirty="0">
              <a:latin typeface="Franklin Gothic Demi" panose="020B0703020102020204" pitchFamily="34" charset="0"/>
            </a:endParaRPr>
          </a:p>
          <a:p>
            <a:endParaRPr lang="sk-SK" sz="1400" dirty="0">
              <a:latin typeface="Franklin Gothic Demi" panose="020B0703020102020204" pitchFamily="34" charset="0"/>
            </a:endParaRPr>
          </a:p>
        </p:txBody>
      </p:sp>
      <p:pic>
        <p:nvPicPr>
          <p:cNvPr id="5" name="Zástupný symbol obsahu 4" descr="https://upload.wikimedia.org/wikipedia/commons/thumb/1/10/Rudolf_Ritter_von_Alt_006.jpg/800px-Rudolf_Ritter_von_Alt_006.jpg"/>
          <p:cNvPicPr>
            <a:picLocks noGrp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143" y="2669026"/>
            <a:ext cx="3254904" cy="21040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lokTextu 5"/>
          <p:cNvSpPr txBox="1"/>
          <p:nvPr/>
        </p:nvSpPr>
        <p:spPr>
          <a:xfrm>
            <a:off x="10691446" y="3536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6110344" y="4679576"/>
            <a:ext cx="139725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>
                <a:latin typeface="Franklin Gothic Demi" panose="020B0703020102020204" pitchFamily="34" charset="0"/>
              </a:rPr>
              <a:t>Leopoldstadtská</a:t>
            </a:r>
            <a:r>
              <a:rPr lang="sk-SK" sz="1400" dirty="0">
                <a:latin typeface="Franklin Gothic Demi" panose="020B0703020102020204" pitchFamily="34" charset="0"/>
              </a:rPr>
              <a:t> synagóga, </a:t>
            </a:r>
            <a:r>
              <a:rPr lang="sk-SK" sz="1400" dirty="0" smtClean="0">
                <a:latin typeface="Franklin Gothic Demi" panose="020B0703020102020204" pitchFamily="34" charset="0"/>
              </a:rPr>
              <a:t>dostavaná</a:t>
            </a: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v</a:t>
            </a:r>
            <a:r>
              <a:rPr lang="sk-SK" sz="1400" dirty="0">
                <a:latin typeface="Franklin Gothic Demi" panose="020B0703020102020204" pitchFamily="34" charset="0"/>
              </a:rPr>
              <a:t> roku 1858, bola najväčšia synagóga vo Viedni určená pre </a:t>
            </a:r>
            <a:endParaRPr lang="sk-SK" sz="1400" dirty="0" smtClean="0">
              <a:latin typeface="Franklin Gothic Demi" panose="020B0703020102020204" pitchFamily="34" charset="0"/>
            </a:endParaRP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2000 </a:t>
            </a:r>
            <a:r>
              <a:rPr lang="sk-SK" sz="1400" dirty="0">
                <a:latin typeface="Franklin Gothic Demi" panose="020B0703020102020204" pitchFamily="34" charset="0"/>
              </a:rPr>
              <a:t>osôb. Zničená bola počas Krištáľovej noci </a:t>
            </a:r>
            <a:endParaRPr lang="sk-SK" sz="1400" dirty="0" smtClean="0">
              <a:latin typeface="Franklin Gothic Demi" panose="020B0703020102020204" pitchFamily="34" charset="0"/>
            </a:endParaRPr>
          </a:p>
          <a:p>
            <a:r>
              <a:rPr lang="sk-SK" sz="1400" dirty="0" smtClean="0">
                <a:latin typeface="Franklin Gothic Demi" panose="020B0703020102020204" pitchFamily="34" charset="0"/>
              </a:rPr>
              <a:t>v</a:t>
            </a:r>
            <a:r>
              <a:rPr lang="sk-SK" sz="1400" dirty="0">
                <a:latin typeface="Franklin Gothic Demi" panose="020B0703020102020204" pitchFamily="34" charset="0"/>
              </a:rPr>
              <a:t> novembri </a:t>
            </a:r>
            <a:r>
              <a:rPr lang="sk-SK" sz="1400" dirty="0" smtClean="0">
                <a:latin typeface="Franklin Gothic Demi" panose="020B0703020102020204" pitchFamily="34" charset="0"/>
              </a:rPr>
              <a:t>1938 </a:t>
            </a:r>
          </a:p>
          <a:p>
            <a:r>
              <a:rPr lang="sk-SK" sz="800" dirty="0" smtClean="0">
                <a:latin typeface="Franklin Gothic Demi" panose="020B0703020102020204" pitchFamily="34" charset="0"/>
              </a:rPr>
              <a:t>https</a:t>
            </a:r>
            <a:r>
              <a:rPr lang="sk-SK" sz="800" dirty="0">
                <a:latin typeface="Franklin Gothic Demi" panose="020B0703020102020204" pitchFamily="34" charset="0"/>
              </a:rPr>
              <a:t>://de.wikipedia.org/wiki/Leopoldst%C3%A4dter_Tempel#/media/File:Wien_-_Tempelgasse,_Memorial_(1).JPG</a:t>
            </a:r>
          </a:p>
          <a:p>
            <a:endParaRPr lang="sk-SK" sz="1400" dirty="0">
              <a:latin typeface="Franklin Gothic Demi" panose="020B0703020102020204" pitchFamily="34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8030308" y="11934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8182708" y="1345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75" y="1164683"/>
            <a:ext cx="1229290" cy="365792"/>
          </a:xfrm>
          <a:prstGeom prst="rect">
            <a:avLst/>
          </a:prstGeom>
        </p:spPr>
      </p:pic>
      <p:pic>
        <p:nvPicPr>
          <p:cNvPr id="13" name="Obrázok 12" descr="https://upload.wikimedia.org/wikipedia/commons/thumb/f/fb/Wien_-_Tempelgasse%2C_Memorial_%281%29.JPG/320px-Wien_-_Tempelgasse%2C_Memorial_%281%29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45" y="250168"/>
            <a:ext cx="2838450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BlokTextu 13"/>
          <p:cNvSpPr txBox="1"/>
          <p:nvPr/>
        </p:nvSpPr>
        <p:spPr>
          <a:xfrm>
            <a:off x="8800844" y="1562741"/>
            <a:ext cx="29010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Franklin Gothic Demi" panose="020B0703020102020204" pitchFamily="34" charset="0"/>
              </a:rPr>
              <a:t>Pamätník holokaustu na mieste synagógy dnes</a:t>
            </a:r>
          </a:p>
          <a:p>
            <a:endParaRPr lang="sk-SK" sz="1200" dirty="0" smtClean="0">
              <a:latin typeface="Franklin Gothic Demi" panose="020B0703020102020204" pitchFamily="34" charset="0"/>
            </a:endParaRPr>
          </a:p>
          <a:p>
            <a:r>
              <a:rPr lang="sk-SK" sz="1000" dirty="0">
                <a:latin typeface="Franklin Gothic Demi" panose="020B0703020102020204" pitchFamily="34" charset="0"/>
              </a:rPr>
              <a:t>https://de.wikipedia.org/wiki/Leopoldst%C3%A4dter_Tempel#/media/File:Rudolf_Ritter_von_Alt_006.jpg</a:t>
            </a:r>
          </a:p>
          <a:p>
            <a:endParaRPr lang="sk-SK" dirty="0" smtClean="0"/>
          </a:p>
        </p:txBody>
      </p:sp>
      <p:pic>
        <p:nvPicPr>
          <p:cNvPr id="15" name="Obrázok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8959" y="5826935"/>
            <a:ext cx="1749704" cy="78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9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614" y="685800"/>
            <a:ext cx="10903069" cy="473529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Viedenské obvody</a:t>
            </a:r>
            <a:endParaRPr lang="sk-SK" dirty="0"/>
          </a:p>
        </p:txBody>
      </p:sp>
      <p:pic>
        <p:nvPicPr>
          <p:cNvPr id="5" name="Zástupný objekt pre obsah 4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44" y="1599012"/>
            <a:ext cx="5181386" cy="3531335"/>
          </a:xfrm>
          <a:prstGeom prst="rect">
            <a:avLst/>
          </a:prstGeom>
          <a:noFill/>
        </p:spPr>
      </p:pic>
      <p:sp>
        <p:nvSpPr>
          <p:cNvPr id="4" name="Zástupný objekt pre obsah 3"/>
          <p:cNvSpPr>
            <a:spLocks noGrp="1"/>
          </p:cNvSpPr>
          <p:nvPr>
            <p:ph sz="quarter" idx="14"/>
          </p:nvPr>
        </p:nvSpPr>
        <p:spPr>
          <a:xfrm>
            <a:off x="5388430" y="359229"/>
            <a:ext cx="6899546" cy="5145986"/>
          </a:xfrm>
        </p:spPr>
        <p:txBody>
          <a:bodyPr numCol="2">
            <a:normAutofit fontScale="92500" lnSpcReduction="20000"/>
          </a:bodyPr>
          <a:lstStyle/>
          <a:p>
            <a:pPr marL="0" indent="0">
              <a:buNone/>
            </a:pPr>
            <a:r>
              <a:rPr lang="sk-SK" dirty="0" smtClean="0"/>
              <a:t>1.Innere </a:t>
            </a:r>
            <a:r>
              <a:rPr lang="sk-SK" dirty="0" err="1"/>
              <a:t>Stadt</a:t>
            </a:r>
            <a:r>
              <a:rPr lang="sk-SK" dirty="0"/>
              <a:t> 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2</a:t>
            </a:r>
            <a:r>
              <a:rPr lang="sk-SK" dirty="0"/>
              <a:t>. </a:t>
            </a:r>
            <a:r>
              <a:rPr lang="sk-SK" dirty="0" err="1"/>
              <a:t>Leopoldstadt</a:t>
            </a:r>
            <a:r>
              <a:rPr lang="sk-SK" dirty="0"/>
              <a:t>   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3</a:t>
            </a:r>
            <a:r>
              <a:rPr lang="sk-SK" dirty="0"/>
              <a:t>. </a:t>
            </a:r>
            <a:r>
              <a:rPr lang="sk-SK" dirty="0" err="1"/>
              <a:t>Landstraße</a:t>
            </a:r>
            <a:r>
              <a:rPr lang="sk-SK" dirty="0"/>
              <a:t> 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4</a:t>
            </a:r>
            <a:r>
              <a:rPr lang="sk-SK" dirty="0"/>
              <a:t>. </a:t>
            </a:r>
            <a:r>
              <a:rPr lang="sk-SK" dirty="0" err="1"/>
              <a:t>Wieden</a:t>
            </a:r>
            <a:r>
              <a:rPr lang="sk-SK" dirty="0"/>
              <a:t> 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5</a:t>
            </a:r>
            <a:r>
              <a:rPr lang="sk-SK" dirty="0"/>
              <a:t>. </a:t>
            </a:r>
            <a:r>
              <a:rPr lang="sk-SK" dirty="0" err="1" smtClean="0"/>
              <a:t>Margareten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 6</a:t>
            </a:r>
            <a:r>
              <a:rPr lang="sk-SK" dirty="0"/>
              <a:t>. </a:t>
            </a:r>
            <a:r>
              <a:rPr lang="sk-SK" dirty="0" err="1"/>
              <a:t>Mariahilf</a:t>
            </a:r>
            <a:r>
              <a:rPr lang="sk-SK" dirty="0"/>
              <a:t> 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7</a:t>
            </a:r>
            <a:r>
              <a:rPr lang="sk-SK" dirty="0"/>
              <a:t>. </a:t>
            </a:r>
            <a:r>
              <a:rPr lang="sk-SK" dirty="0" err="1"/>
              <a:t>Neubau</a:t>
            </a:r>
            <a:r>
              <a:rPr lang="sk-SK" dirty="0"/>
              <a:t> 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8</a:t>
            </a:r>
            <a:r>
              <a:rPr lang="sk-SK" dirty="0"/>
              <a:t>. </a:t>
            </a:r>
            <a:r>
              <a:rPr lang="sk-SK" dirty="0" err="1"/>
              <a:t>Josefstadt</a:t>
            </a:r>
            <a:r>
              <a:rPr lang="sk-SK" dirty="0"/>
              <a:t>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9</a:t>
            </a:r>
            <a:r>
              <a:rPr lang="sk-SK" dirty="0"/>
              <a:t>. </a:t>
            </a:r>
            <a:r>
              <a:rPr lang="sk-SK" dirty="0" err="1"/>
              <a:t>Alsergrund</a:t>
            </a:r>
            <a:r>
              <a:rPr lang="sk-SK" dirty="0"/>
              <a:t> </a:t>
            </a:r>
            <a:r>
              <a:rPr lang="sk-SK" dirty="0" smtClean="0"/>
              <a:t>                                             </a:t>
            </a:r>
          </a:p>
          <a:p>
            <a:pPr marL="0" indent="0">
              <a:buNone/>
            </a:pPr>
            <a:r>
              <a:rPr lang="sk-SK" dirty="0" smtClean="0"/>
              <a:t>10</a:t>
            </a:r>
            <a:r>
              <a:rPr lang="sk-SK" dirty="0"/>
              <a:t>. </a:t>
            </a:r>
            <a:r>
              <a:rPr lang="sk-SK" dirty="0" err="1"/>
              <a:t>Favoriten</a:t>
            </a:r>
            <a:r>
              <a:rPr lang="sk-SK" dirty="0"/>
              <a:t>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11.Simmering</a:t>
            </a:r>
          </a:p>
          <a:p>
            <a:pPr marL="0" indent="0">
              <a:buNone/>
            </a:pPr>
            <a:r>
              <a:rPr lang="sk-SK" dirty="0" smtClean="0"/>
              <a:t> </a:t>
            </a:r>
            <a:r>
              <a:rPr lang="sk-SK" dirty="0"/>
              <a:t>12. </a:t>
            </a:r>
            <a:r>
              <a:rPr lang="sk-SK" dirty="0" err="1" smtClean="0"/>
              <a:t>Meidling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 </a:t>
            </a:r>
            <a:r>
              <a:rPr lang="sk-SK" dirty="0"/>
              <a:t>13. </a:t>
            </a:r>
            <a:r>
              <a:rPr lang="sk-SK" dirty="0" err="1"/>
              <a:t>Hietzing</a:t>
            </a:r>
            <a:r>
              <a:rPr lang="sk-SK" dirty="0"/>
              <a:t>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 </a:t>
            </a:r>
            <a:r>
              <a:rPr lang="sk-SK" dirty="0"/>
              <a:t>14. </a:t>
            </a:r>
            <a:r>
              <a:rPr lang="sk-SK" dirty="0" err="1"/>
              <a:t>Penzing</a:t>
            </a:r>
            <a:r>
              <a:rPr lang="sk-SK" dirty="0"/>
              <a:t> 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15</a:t>
            </a:r>
            <a:r>
              <a:rPr lang="sk-SK" dirty="0"/>
              <a:t>. </a:t>
            </a:r>
            <a:r>
              <a:rPr lang="sk-SK" dirty="0" err="1"/>
              <a:t>Rudolfsheim</a:t>
            </a:r>
            <a:r>
              <a:rPr lang="sk-SK" dirty="0"/>
              <a:t> – </a:t>
            </a:r>
            <a:r>
              <a:rPr lang="sk-SK" dirty="0" err="1"/>
              <a:t>Fünfhaus</a:t>
            </a:r>
            <a:r>
              <a:rPr lang="sk-SK" dirty="0"/>
              <a:t> 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16</a:t>
            </a:r>
            <a:r>
              <a:rPr lang="sk-SK" dirty="0"/>
              <a:t>. </a:t>
            </a:r>
            <a:r>
              <a:rPr lang="sk-SK" dirty="0" err="1"/>
              <a:t>Ottakring</a:t>
            </a:r>
            <a:r>
              <a:rPr lang="sk-SK" dirty="0"/>
              <a:t>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17</a:t>
            </a:r>
            <a:r>
              <a:rPr lang="sk-SK" dirty="0"/>
              <a:t>. </a:t>
            </a:r>
            <a:r>
              <a:rPr lang="sk-SK" dirty="0" err="1" smtClean="0"/>
              <a:t>Hernals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 </a:t>
            </a:r>
            <a:r>
              <a:rPr lang="sk-SK" dirty="0"/>
              <a:t>18. </a:t>
            </a:r>
            <a:r>
              <a:rPr lang="sk-SK" dirty="0" err="1" smtClean="0"/>
              <a:t>Währing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 </a:t>
            </a:r>
            <a:r>
              <a:rPr lang="sk-SK" dirty="0"/>
              <a:t>19. </a:t>
            </a:r>
            <a:r>
              <a:rPr lang="sk-SK" dirty="0" err="1"/>
              <a:t>Döbling</a:t>
            </a:r>
            <a:r>
              <a:rPr lang="sk-SK" dirty="0"/>
              <a:t> 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  20</a:t>
            </a:r>
            <a:r>
              <a:rPr lang="sk-SK" dirty="0"/>
              <a:t>. </a:t>
            </a:r>
            <a:r>
              <a:rPr lang="sk-SK" dirty="0" err="1"/>
              <a:t>Brigittenau</a:t>
            </a:r>
            <a:r>
              <a:rPr lang="sk-SK" dirty="0"/>
              <a:t>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 </a:t>
            </a:r>
            <a:r>
              <a:rPr lang="sk-SK" dirty="0"/>
              <a:t>21. </a:t>
            </a:r>
            <a:r>
              <a:rPr lang="sk-SK" dirty="0" err="1"/>
              <a:t>Floridsdorf</a:t>
            </a:r>
            <a:r>
              <a:rPr lang="sk-SK" dirty="0"/>
              <a:t>   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22</a:t>
            </a:r>
            <a:r>
              <a:rPr lang="sk-SK" dirty="0"/>
              <a:t>. </a:t>
            </a:r>
            <a:r>
              <a:rPr lang="sk-SK" dirty="0" err="1"/>
              <a:t>Donaustadt</a:t>
            </a:r>
            <a:r>
              <a:rPr lang="sk-SK" dirty="0"/>
              <a:t>   </a:t>
            </a: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23</a:t>
            </a:r>
            <a:r>
              <a:rPr lang="sk-SK" dirty="0"/>
              <a:t>. </a:t>
            </a:r>
            <a:r>
              <a:rPr lang="sk-SK" dirty="0" err="1"/>
              <a:t>Liesing</a:t>
            </a:r>
            <a:r>
              <a:rPr lang="sk-SK" dirty="0"/>
              <a:t>   </a:t>
            </a:r>
          </a:p>
          <a:p>
            <a:endParaRPr lang="sk-SK" dirty="0"/>
          </a:p>
        </p:txBody>
      </p:sp>
      <p:sp>
        <p:nvSpPr>
          <p:cNvPr id="6" name="Ovál 5"/>
          <p:cNvSpPr/>
          <p:nvPr/>
        </p:nvSpPr>
        <p:spPr>
          <a:xfrm>
            <a:off x="10025743" y="5603186"/>
            <a:ext cx="1681843" cy="846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hlinkClick r:id="rId3" action="ppaction://hlinksldjump"/>
              </a:rPr>
              <a:t>Obsah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4017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625" y="363350"/>
            <a:ext cx="10396882" cy="1151965"/>
          </a:xfrm>
        </p:spPr>
        <p:txBody>
          <a:bodyPr>
            <a:normAutofit/>
          </a:bodyPr>
          <a:lstStyle/>
          <a:p>
            <a:r>
              <a:rPr lang="sk-SK" sz="3200" dirty="0" smtClean="0"/>
              <a:t>Kultúrna pamäť</a:t>
            </a:r>
            <a:endParaRPr lang="sk-SK" sz="3200" dirty="0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13"/>
          </p:nvPr>
        </p:nvSpPr>
        <p:spPr>
          <a:xfrm>
            <a:off x="373486" y="1635617"/>
            <a:ext cx="10707021" cy="3738968"/>
          </a:xfrm>
        </p:spPr>
        <p:txBody>
          <a:bodyPr>
            <a:normAutofit lnSpcReduction="10000"/>
          </a:bodyPr>
          <a:lstStyle/>
          <a:p>
            <a:r>
              <a:rPr lang="sk-SK" sz="1200" dirty="0" err="1" smtClean="0">
                <a:latin typeface="Franklin Gothic Demi" panose="020B0703020102020204" pitchFamily="34" charset="0"/>
              </a:rPr>
              <a:t>Kulúrna</a:t>
            </a:r>
            <a:r>
              <a:rPr lang="sk-SK" sz="1200" dirty="0" smtClean="0">
                <a:latin typeface="Franklin Gothic Demi" panose="020B0703020102020204" pitchFamily="34" charset="0"/>
              </a:rPr>
              <a:t> pamäť je „súbor </a:t>
            </a:r>
            <a:r>
              <a:rPr lang="sk-SK" sz="1200" dirty="0">
                <a:latin typeface="Franklin Gothic Demi" panose="020B0703020102020204" pitchFamily="34" charset="0"/>
              </a:rPr>
              <a:t>opätovne použiteľných textov, obrazov a rituálov […] vlastných pre každú spoločnosť a epochu, ktorých opaterou sa stabilizuje a sprostredkúva obraz o týchto spoločnostiach </a:t>
            </a:r>
            <a:r>
              <a:rPr lang="sk-SK" sz="1200" dirty="0" smtClean="0">
                <a:latin typeface="Franklin Gothic Demi" panose="020B0703020102020204" pitchFamily="34" charset="0"/>
              </a:rPr>
              <a:t>...“ </a:t>
            </a:r>
            <a:r>
              <a:rPr lang="sk-SK" sz="1200" dirty="0">
                <a:latin typeface="Franklin Gothic Demi" panose="020B0703020102020204" pitchFamily="34" charset="0"/>
              </a:rPr>
              <a:t>(</a:t>
            </a:r>
            <a:r>
              <a:rPr lang="sk-SK" sz="1200" dirty="0" err="1">
                <a:latin typeface="Franklin Gothic Demi" panose="020B0703020102020204" pitchFamily="34" charset="0"/>
              </a:rPr>
              <a:t>Nünning</a:t>
            </a:r>
            <a:r>
              <a:rPr lang="sk-SK" sz="1200" dirty="0">
                <a:latin typeface="Franklin Gothic Demi" panose="020B0703020102020204" pitchFamily="34" charset="0"/>
              </a:rPr>
              <a:t>, m</a:t>
            </a:r>
            <a:r>
              <a:rPr lang="de-DE" sz="1200" dirty="0" err="1" smtClean="0">
                <a:latin typeface="Franklin Gothic Demi" panose="020B0703020102020204" pitchFamily="34" charset="0"/>
              </a:rPr>
              <a:t>etzler</a:t>
            </a:r>
            <a:r>
              <a:rPr lang="de-DE" sz="1200" dirty="0" smtClean="0">
                <a:latin typeface="Franklin Gothic Demi" panose="020B0703020102020204" pitchFamily="34" charset="0"/>
              </a:rPr>
              <a:t>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Lexikon</a:t>
            </a:r>
            <a:r>
              <a:rPr lang="sk-SK" sz="1200" dirty="0" smtClean="0">
                <a:latin typeface="Franklin Gothic Demi" panose="020B0703020102020204" pitchFamily="34" charset="0"/>
              </a:rPr>
              <a:t> der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kultur</a:t>
            </a:r>
            <a:r>
              <a:rPr lang="de-DE" sz="1200" dirty="0" smtClean="0">
                <a:latin typeface="Franklin Gothic Demi" panose="020B0703020102020204" pitchFamily="34" charset="0"/>
              </a:rPr>
              <a:t>-</a:t>
            </a:r>
            <a:r>
              <a:rPr lang="sk-SK" sz="1200" dirty="0" smtClean="0">
                <a:latin typeface="Franklin Gothic Demi" panose="020B0703020102020204" pitchFamily="34" charset="0"/>
              </a:rPr>
              <a:t>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und</a:t>
            </a:r>
            <a:r>
              <a:rPr lang="sk-SK" sz="1200" dirty="0" smtClean="0">
                <a:latin typeface="Franklin Gothic Demi" panose="020B0703020102020204" pitchFamily="34" charset="0"/>
              </a:rPr>
              <a:t>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literatur</a:t>
            </a:r>
            <a:r>
              <a:rPr lang="de-DE" sz="1200" dirty="0" err="1" smtClean="0">
                <a:latin typeface="Franklin Gothic Demi" panose="020B0703020102020204" pitchFamily="34" charset="0"/>
              </a:rPr>
              <a:t>theorie</a:t>
            </a:r>
            <a:r>
              <a:rPr lang="sk-SK" sz="1200" dirty="0" smtClean="0">
                <a:latin typeface="Franklin Gothic Demi" panose="020B0703020102020204" pitchFamily="34" charset="0"/>
              </a:rPr>
              <a:t> 2001</a:t>
            </a:r>
            <a:r>
              <a:rPr lang="sk-SK" sz="1200" dirty="0">
                <a:latin typeface="Franklin Gothic Demi" panose="020B0703020102020204" pitchFamily="34" charset="0"/>
              </a:rPr>
              <a:t>, s. </a:t>
            </a:r>
            <a:r>
              <a:rPr lang="sk-SK" sz="1200" dirty="0" smtClean="0">
                <a:latin typeface="Franklin Gothic Demi" panose="020B0703020102020204" pitchFamily="34" charset="0"/>
              </a:rPr>
              <a:t>213</a:t>
            </a:r>
            <a:r>
              <a:rPr lang="de-DE" sz="1200" dirty="0" smtClean="0">
                <a:latin typeface="Franklin Gothic Demi" panose="020B0703020102020204" pitchFamily="34" charset="0"/>
              </a:rPr>
              <a:t>)</a:t>
            </a:r>
          </a:p>
          <a:p>
            <a:r>
              <a:rPr lang="sk-SK" sz="1200" dirty="0" smtClean="0">
                <a:latin typeface="Franklin Gothic Demi" panose="020B0703020102020204" pitchFamily="34" charset="0"/>
              </a:rPr>
              <a:t>Prispieva k tvorbe</a:t>
            </a:r>
            <a:r>
              <a:rPr lang="de-DE" sz="1200" dirty="0" smtClean="0">
                <a:latin typeface="Franklin Gothic Demi" panose="020B0703020102020204" pitchFamily="34" charset="0"/>
              </a:rPr>
              <a:t> </a:t>
            </a:r>
            <a:r>
              <a:rPr lang="de-DE" sz="1200" dirty="0" err="1" smtClean="0">
                <a:latin typeface="Franklin Gothic Demi" panose="020B0703020102020204" pitchFamily="34" charset="0"/>
              </a:rPr>
              <a:t>identi</a:t>
            </a:r>
            <a:r>
              <a:rPr lang="sk-SK" sz="1200" dirty="0" smtClean="0">
                <a:latin typeface="Franklin Gothic Demi" panose="020B0703020102020204" pitchFamily="34" charset="0"/>
              </a:rPr>
              <a:t>y</a:t>
            </a:r>
            <a:r>
              <a:rPr lang="de-DE" sz="1200" dirty="0" smtClean="0">
                <a:latin typeface="Franklin Gothic Demi" panose="020B0703020102020204" pitchFamily="34" charset="0"/>
              </a:rPr>
              <a:t> </a:t>
            </a:r>
            <a:r>
              <a:rPr lang="de-DE" sz="1200" dirty="0" err="1" smtClean="0">
                <a:latin typeface="Franklin Gothic Demi" panose="020B0703020102020204" pitchFamily="34" charset="0"/>
              </a:rPr>
              <a:t>krajiny</a:t>
            </a:r>
            <a:r>
              <a:rPr lang="de-DE" sz="1200" dirty="0" smtClean="0">
                <a:latin typeface="Franklin Gothic Demi" panose="020B0703020102020204" pitchFamily="34" charset="0"/>
              </a:rPr>
              <a:t>, n</a:t>
            </a:r>
            <a:r>
              <a:rPr lang="sk-SK" sz="1200" dirty="0" smtClean="0">
                <a:latin typeface="Franklin Gothic Demi" panose="020B0703020102020204" pitchFamily="34" charset="0"/>
              </a:rPr>
              <a:t>á</a:t>
            </a:r>
            <a:r>
              <a:rPr lang="de-DE" sz="1200" dirty="0" err="1" smtClean="0">
                <a:latin typeface="Franklin Gothic Demi" panose="020B0703020102020204" pitchFamily="34" charset="0"/>
              </a:rPr>
              <a:t>roda</a:t>
            </a:r>
            <a:r>
              <a:rPr lang="de-DE" sz="1200" dirty="0" smtClean="0">
                <a:latin typeface="Franklin Gothic Demi" panose="020B0703020102020204" pitchFamily="34" charset="0"/>
              </a:rPr>
              <a:t>, </a:t>
            </a:r>
            <a:r>
              <a:rPr lang="de-DE" sz="1200" dirty="0" err="1" smtClean="0">
                <a:latin typeface="Franklin Gothic Demi" panose="020B0703020102020204" pitchFamily="34" charset="0"/>
              </a:rPr>
              <a:t>skupiny</a:t>
            </a:r>
            <a:endParaRPr lang="sk-SK" sz="1200" dirty="0" smtClean="0">
              <a:latin typeface="Franklin Gothic Demi" panose="020B0703020102020204" pitchFamily="34" charset="0"/>
            </a:endParaRPr>
          </a:p>
          <a:p>
            <a:r>
              <a:rPr lang="sk-SK" sz="1200" dirty="0" smtClean="0">
                <a:latin typeface="Franklin Gothic Demi" panose="020B0703020102020204" pitchFamily="34" charset="0"/>
              </a:rPr>
              <a:t>Je úložiskom textov, kultúrnych pamiatok a dokumentov. Tieto sa podieľajú na tvorbe kultúry krajiny, národa alebo skupiny,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t.j</a:t>
            </a:r>
            <a:r>
              <a:rPr lang="sk-SK" sz="1200" dirty="0" smtClean="0">
                <a:latin typeface="Franklin Gothic Demi" panose="020B0703020102020204" pitchFamily="34" charset="0"/>
              </a:rPr>
              <a:t>. má kultúrno-konštitutívnu funkciu</a:t>
            </a:r>
          </a:p>
          <a:p>
            <a:r>
              <a:rPr lang="sk-SK" sz="1200" dirty="0" smtClean="0">
                <a:latin typeface="Franklin Gothic Demi" panose="020B0703020102020204" pitchFamily="34" charset="0"/>
              </a:rPr>
              <a:t>Literárny text vytvára kolektívne konštrukcie pamäti, poukazuje na morálne predstavy, historické udalosti a sprostredkúva obraz o nich: Má </a:t>
            </a:r>
            <a:r>
              <a:rPr lang="sk-SK" sz="1200" b="1" dirty="0" smtClean="0">
                <a:latin typeface="Franklin Gothic Demi" panose="020B0703020102020204" pitchFamily="34" charset="0"/>
              </a:rPr>
              <a:t>afirmatívnu</a:t>
            </a:r>
            <a:r>
              <a:rPr lang="sk-SK" sz="1200" dirty="0" smtClean="0">
                <a:latin typeface="Franklin Gothic Demi" panose="020B0703020102020204" pitchFamily="34" charset="0"/>
              </a:rPr>
              <a:t> (moc a spoločnosť upevňujúcu)  </a:t>
            </a:r>
            <a:r>
              <a:rPr lang="sk-SK" sz="1200" b="1" dirty="0" smtClean="0">
                <a:latin typeface="Franklin Gothic Demi" panose="020B0703020102020204" pitchFamily="34" charset="0"/>
              </a:rPr>
              <a:t>funkciu</a:t>
            </a:r>
          </a:p>
          <a:p>
            <a:r>
              <a:rPr lang="sk-SK" sz="1200" dirty="0" smtClean="0">
                <a:latin typeface="Franklin Gothic Demi" panose="020B0703020102020204" pitchFamily="34" charset="0"/>
              </a:rPr>
              <a:t>svojou charakteristickou vlastnosťou akou je fikcia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literáneho</a:t>
            </a:r>
            <a:r>
              <a:rPr lang="sk-SK" sz="1200" dirty="0" smtClean="0">
                <a:latin typeface="Franklin Gothic Demi" panose="020B0703020102020204" pitchFamily="34" charset="0"/>
              </a:rPr>
              <a:t> textu prispieva a upozorňuje zároveň aj na historické a spoločenské omyly:  má </a:t>
            </a:r>
            <a:r>
              <a:rPr lang="sk-SK" sz="1200" b="1" dirty="0" err="1" smtClean="0">
                <a:latin typeface="Franklin Gothic Demi" panose="020B0703020102020204" pitchFamily="34" charset="0"/>
              </a:rPr>
              <a:t>subverzívnu</a:t>
            </a:r>
            <a:r>
              <a:rPr lang="sk-SK" sz="1200" dirty="0" smtClean="0">
                <a:latin typeface="Franklin Gothic Demi" panose="020B0703020102020204" pitchFamily="34" charset="0"/>
              </a:rPr>
              <a:t> (kritickú) </a:t>
            </a:r>
            <a:r>
              <a:rPr lang="sk-SK" sz="1200" b="1" dirty="0" smtClean="0">
                <a:latin typeface="Franklin Gothic Demi" panose="020B0703020102020204" pitchFamily="34" charset="0"/>
              </a:rPr>
              <a:t>funkciu</a:t>
            </a:r>
          </a:p>
          <a:p>
            <a:r>
              <a:rPr lang="sk-SK" sz="1200" dirty="0" smtClean="0">
                <a:latin typeface="Franklin Gothic Demi" panose="020B0703020102020204" pitchFamily="34" charset="0"/>
              </a:rPr>
              <a:t>Literárne texty o veľkomeste prispievajú k odhaľovaniu tých historických a sociálnych „vrstiev“ mesta, ktoré sa dostali do zabudnutia. Sú zároveň </a:t>
            </a:r>
            <a:r>
              <a:rPr lang="sk-SK" sz="1200" dirty="0" err="1" smtClean="0">
                <a:latin typeface="Franklin Gothic Demi" panose="020B0703020102020204" pitchFamily="34" charset="0"/>
              </a:rPr>
              <a:t>anti-diskurzom</a:t>
            </a:r>
            <a:r>
              <a:rPr lang="sk-SK" sz="1200" dirty="0" smtClean="0">
                <a:latin typeface="Franklin Gothic Demi" panose="020B0703020102020204" pitchFamily="34" charset="0"/>
              </a:rPr>
              <a:t> voči povrchnej identite veľkomesta produkovanej turizmom a jeho konzumným charakterom</a:t>
            </a:r>
          </a:p>
          <a:p>
            <a:r>
              <a:rPr lang="sk-SK" sz="1200" dirty="0" smtClean="0">
                <a:latin typeface="Franklin Gothic Demi" panose="020B0703020102020204" pitchFamily="34" charset="0"/>
              </a:rPr>
              <a:t>Ako príklad môžeme V  20. storočí uviesť dve svetové vojny, v 21. storočí zas migráciu, virtuálnu aktuálnosť a pod.</a:t>
            </a:r>
          </a:p>
          <a:p>
            <a:pPr marL="0" indent="0">
              <a:buNone/>
            </a:pPr>
            <a:endParaRPr lang="de-DE" sz="1200" dirty="0">
              <a:latin typeface="Franklin Gothic Demi" panose="020B0703020102020204" pitchFamily="34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10097037" y="5615188"/>
            <a:ext cx="1622738" cy="785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hlinkClick r:id="rId2" action="ppaction://hlinksldjump"/>
              </a:rPr>
              <a:t>Obsah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6831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98071" y="277586"/>
            <a:ext cx="10184611" cy="1094014"/>
          </a:xfrm>
        </p:spPr>
        <p:txBody>
          <a:bodyPr>
            <a:normAutofit fontScale="90000"/>
          </a:bodyPr>
          <a:lstStyle/>
          <a:p>
            <a:r>
              <a:rPr lang="sk-SK" sz="3200" dirty="0" smtClean="0"/>
              <a:t>prvá polovica </a:t>
            </a:r>
            <a:r>
              <a:rPr lang="sk-SK" sz="3200" dirty="0"/>
              <a:t>20. </a:t>
            </a:r>
            <a:r>
              <a:rPr lang="sk-SK" sz="3200" dirty="0" smtClean="0"/>
              <a:t>storočia</a:t>
            </a:r>
            <a:br>
              <a:rPr lang="sk-SK" sz="3200" dirty="0" smtClean="0"/>
            </a:br>
            <a:r>
              <a:rPr lang="sk-SK" sz="3200" dirty="0" smtClean="0"/>
              <a:t>Viedeň a </a:t>
            </a:r>
            <a:r>
              <a:rPr lang="sk-SK" sz="2700" dirty="0" smtClean="0"/>
              <a:t>Rozpad Rakúsko-uhorskej </a:t>
            </a:r>
            <a:r>
              <a:rPr lang="sk-SK" sz="2700" dirty="0" err="1" smtClean="0"/>
              <a:t>monArchie</a:t>
            </a:r>
            <a:r>
              <a:rPr lang="sk-SK" sz="2700" dirty="0" smtClean="0"/>
              <a:t> v tvorbe </a:t>
            </a:r>
            <a:r>
              <a:rPr lang="sk-SK" sz="2700" dirty="0" err="1" smtClean="0"/>
              <a:t>Josepha</a:t>
            </a:r>
            <a:r>
              <a:rPr lang="sk-SK" sz="2700" dirty="0" smtClean="0"/>
              <a:t> Rotha</a:t>
            </a:r>
            <a:endParaRPr lang="sk-SK" sz="2700" dirty="0"/>
          </a:p>
        </p:txBody>
      </p:sp>
      <p:sp>
        <p:nvSpPr>
          <p:cNvPr id="8" name="Zástupný objekt pre obsah 7"/>
          <p:cNvSpPr>
            <a:spLocks noGrp="1"/>
          </p:cNvSpPr>
          <p:nvPr>
            <p:ph sz="quarter" idx="13"/>
          </p:nvPr>
        </p:nvSpPr>
        <p:spPr>
          <a:xfrm>
            <a:off x="517585" y="1371600"/>
            <a:ext cx="6038490" cy="422722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sk-SK" sz="29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>
              <a:buNone/>
            </a:pPr>
            <a:r>
              <a:rPr lang="sk-SK" sz="2900" b="1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Joseph</a:t>
            </a:r>
            <a:r>
              <a:rPr lang="sk-SK" sz="29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Roth </a:t>
            </a:r>
            <a:r>
              <a:rPr lang="sk-SK" sz="2900" dirty="0" smtClean="0">
                <a:latin typeface="Aharoni" panose="02010803020104030203" pitchFamily="2" charset="-79"/>
                <a:cs typeface="Aharoni" panose="02010803020104030203" pitchFamily="2" charset="-79"/>
              </a:rPr>
              <a:t>–  </a:t>
            </a:r>
            <a:r>
              <a:rPr lang="sk-SK" sz="2900" dirty="0">
                <a:latin typeface="Aharoni" panose="02010803020104030203" pitchFamily="2" charset="-79"/>
                <a:cs typeface="Aharoni" panose="02010803020104030203" pitchFamily="2" charset="-79"/>
              </a:rPr>
              <a:t>(</a:t>
            </a:r>
            <a:r>
              <a:rPr lang="sk-SK" sz="3200" dirty="0" smtClean="0">
                <a:latin typeface="Aharoni" panose="02010803020104030203" pitchFamily="2" charset="-79"/>
                <a:cs typeface="Aharoni" panose="02010803020104030203" pitchFamily="2" charset="-79"/>
              </a:rPr>
              <a:t>1894-1939, </a:t>
            </a:r>
            <a:r>
              <a:rPr lang="sk-SK" sz="19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nar</a:t>
            </a:r>
            <a:r>
              <a:rPr lang="sk-SK" sz="19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  <a:r>
              <a:rPr lang="sk-SK" sz="29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Brody, Ukrajina)</a:t>
            </a:r>
          </a:p>
          <a:p>
            <a:pPr marL="0" indent="0" algn="just">
              <a:buNone/>
            </a:pPr>
            <a:r>
              <a:rPr lang="sk-SK" sz="2300" dirty="0" smtClean="0">
                <a:latin typeface="Franklin Gothic Demi" panose="020B0703020102020204" pitchFamily="34" charset="0"/>
              </a:rPr>
              <a:t>už </a:t>
            </a:r>
            <a:r>
              <a:rPr lang="sk-SK" sz="2300" dirty="0">
                <a:latin typeface="Franklin Gothic Demi" panose="020B0703020102020204" pitchFamily="34" charset="0"/>
              </a:rPr>
              <a:t>od študijných čias bol </a:t>
            </a:r>
            <a:r>
              <a:rPr lang="sk-SK" sz="2300" dirty="0" smtClean="0">
                <a:latin typeface="Franklin Gothic Demi" panose="020B0703020102020204" pitchFamily="34" charset="0"/>
              </a:rPr>
              <a:t>jeho život spojený </a:t>
            </a:r>
            <a:r>
              <a:rPr lang="sk-SK" sz="2300" dirty="0">
                <a:latin typeface="Franklin Gothic Demi" panose="020B0703020102020204" pitchFamily="34" charset="0"/>
              </a:rPr>
              <a:t>s Viedňou. Od roku 1914 tu študoval filozofiu a germanistiku a už v roku 1921 mu bolo udelené rakúske štátne občianstvo. </a:t>
            </a:r>
            <a:endParaRPr lang="sk-SK" sz="2300" dirty="0" smtClean="0">
              <a:latin typeface="Franklin Gothic Demi" panose="020B0703020102020204" pitchFamily="34" charset="0"/>
            </a:endParaRPr>
          </a:p>
          <a:p>
            <a:pPr algn="just"/>
            <a:r>
              <a:rPr lang="sk-SK" sz="2300" dirty="0" smtClean="0">
                <a:latin typeface="Franklin Gothic Demi" panose="020B0703020102020204" pitchFamily="34" charset="0"/>
              </a:rPr>
              <a:t>Ženil sa </a:t>
            </a:r>
            <a:r>
              <a:rPr lang="sk-SK" sz="2300" dirty="0">
                <a:latin typeface="Franklin Gothic Demi" panose="020B0703020102020204" pitchFamily="34" charset="0"/>
              </a:rPr>
              <a:t> </a:t>
            </a:r>
            <a:r>
              <a:rPr lang="de-DE" sz="2300" dirty="0" smtClean="0">
                <a:latin typeface="Franklin Gothic Demi" panose="020B0703020102020204" pitchFamily="34" charset="0"/>
              </a:rPr>
              <a:t>v</a:t>
            </a:r>
            <a:r>
              <a:rPr lang="sk-SK" sz="2300" dirty="0" smtClean="0">
                <a:latin typeface="Franklin Gothic Demi" panose="020B0703020102020204" pitchFamily="34" charset="0"/>
              </a:rPr>
              <a:t> </a:t>
            </a:r>
            <a:r>
              <a:rPr lang="sk-SK" sz="2300" dirty="0">
                <a:latin typeface="Franklin Gothic Demi" panose="020B0703020102020204" pitchFamily="34" charset="0"/>
              </a:rPr>
              <a:t>synagóge na ulici </a:t>
            </a:r>
            <a:r>
              <a:rPr lang="sk-SK" sz="2300" dirty="0" err="1">
                <a:latin typeface="Franklin Gothic Demi" panose="020B0703020102020204" pitchFamily="34" charset="0"/>
              </a:rPr>
              <a:t>Pazmanitengasse</a:t>
            </a:r>
            <a:r>
              <a:rPr lang="sk-SK" sz="2300" dirty="0">
                <a:latin typeface="Franklin Gothic Demi" panose="020B0703020102020204" pitchFamily="34" charset="0"/>
              </a:rPr>
              <a:t> v </a:t>
            </a:r>
            <a:r>
              <a:rPr lang="de-DE" sz="2300" dirty="0" smtClean="0">
                <a:latin typeface="Franklin Gothic Demi" panose="020B0703020102020204" pitchFamily="34" charset="0"/>
              </a:rPr>
              <a:t>2.</a:t>
            </a:r>
            <a:r>
              <a:rPr lang="sk-SK" sz="2300" dirty="0" smtClean="0">
                <a:latin typeface="Franklin Gothic Demi" panose="020B0703020102020204" pitchFamily="34" charset="0"/>
              </a:rPr>
              <a:t> </a:t>
            </a:r>
            <a:r>
              <a:rPr lang="sk-SK" sz="2300" dirty="0">
                <a:latin typeface="Franklin Gothic Demi" panose="020B0703020102020204" pitchFamily="34" charset="0"/>
              </a:rPr>
              <a:t>viedenskom obvode </a:t>
            </a:r>
            <a:r>
              <a:rPr lang="sk-SK" sz="2300" dirty="0" err="1" smtClean="0">
                <a:latin typeface="Franklin Gothic Demi" panose="020B0703020102020204" pitchFamily="34" charset="0"/>
              </a:rPr>
              <a:t>Leopoldstadt</a:t>
            </a:r>
            <a:r>
              <a:rPr lang="sk-SK" sz="2300" dirty="0" smtClean="0">
                <a:latin typeface="Franklin Gothic Demi" panose="020B0703020102020204" pitchFamily="34" charset="0"/>
              </a:rPr>
              <a:t>. Synagóga bola zničená počas </a:t>
            </a:r>
            <a:r>
              <a:rPr lang="sk-SK" sz="2300" dirty="0">
                <a:latin typeface="Franklin Gothic Demi" panose="020B0703020102020204" pitchFamily="34" charset="0"/>
              </a:rPr>
              <a:t>krištáľovej noci v novembri 1938</a:t>
            </a:r>
            <a:r>
              <a:rPr lang="sk-SK" sz="2300" dirty="0" smtClean="0">
                <a:latin typeface="Franklin Gothic Demi" panose="020B0703020102020204" pitchFamily="34" charset="0"/>
              </a:rPr>
              <a:t>.</a:t>
            </a:r>
          </a:p>
          <a:p>
            <a:pPr algn="just"/>
            <a:r>
              <a:rPr lang="sk-SK" sz="2300" dirty="0" smtClean="0">
                <a:latin typeface="Franklin Gothic Demi" panose="020B0703020102020204" pitchFamily="34" charset="0"/>
              </a:rPr>
              <a:t> </a:t>
            </a:r>
            <a:r>
              <a:rPr lang="sk-SK" sz="2300" dirty="0">
                <a:latin typeface="Franklin Gothic Demi" panose="020B0703020102020204" pitchFamily="34" charset="0"/>
              </a:rPr>
              <a:t>V tom istom obvode, len o niečo ďalej v časti </a:t>
            </a:r>
            <a:r>
              <a:rPr lang="sk-SK" sz="2300" dirty="0" err="1">
                <a:latin typeface="Franklin Gothic Demi" panose="020B0703020102020204" pitchFamily="34" charset="0"/>
              </a:rPr>
              <a:t>Prater</a:t>
            </a:r>
            <a:r>
              <a:rPr lang="sk-SK" sz="2300" dirty="0">
                <a:latin typeface="Franklin Gothic Demi" panose="020B0703020102020204" pitchFamily="34" charset="0"/>
              </a:rPr>
              <a:t>, je dnes </a:t>
            </a:r>
            <a:r>
              <a:rPr lang="sk-SK" sz="2300" dirty="0" smtClean="0">
                <a:latin typeface="Franklin Gothic Demi" panose="020B0703020102020204" pitchFamily="34" charset="0"/>
              </a:rPr>
              <a:t>podľa spisovateľa </a:t>
            </a:r>
            <a:r>
              <a:rPr lang="sk-SK" sz="2300" dirty="0">
                <a:latin typeface="Franklin Gothic Demi" panose="020B0703020102020204" pitchFamily="34" charset="0"/>
              </a:rPr>
              <a:t>pomenovaná ulica </a:t>
            </a:r>
            <a:r>
              <a:rPr lang="sk-SK" sz="2300" dirty="0" err="1">
                <a:latin typeface="Franklin Gothic Demi" panose="020B0703020102020204" pitchFamily="34" charset="0"/>
              </a:rPr>
              <a:t>Joseph</a:t>
            </a:r>
            <a:r>
              <a:rPr lang="sk-SK" sz="2300" dirty="0">
                <a:latin typeface="Franklin Gothic Demi" panose="020B0703020102020204" pitchFamily="34" charset="0"/>
              </a:rPr>
              <a:t>-Roth-</a:t>
            </a:r>
            <a:r>
              <a:rPr lang="sk-SK" sz="2300" dirty="0" err="1">
                <a:latin typeface="Franklin Gothic Demi" panose="020B0703020102020204" pitchFamily="34" charset="0"/>
              </a:rPr>
              <a:t>Gasse</a:t>
            </a:r>
            <a:r>
              <a:rPr lang="sk-SK" sz="2300" dirty="0">
                <a:latin typeface="Franklin Gothic Demi" panose="020B0703020102020204" pitchFamily="34" charset="0"/>
              </a:rPr>
              <a:t>. </a:t>
            </a:r>
            <a:endParaRPr lang="sk-SK" sz="2300" dirty="0" smtClean="0">
              <a:latin typeface="Franklin Gothic Demi" panose="020B0703020102020204" pitchFamily="34" charset="0"/>
            </a:endParaRPr>
          </a:p>
          <a:p>
            <a:pPr algn="just"/>
            <a:r>
              <a:rPr lang="sk-SK" sz="2300" dirty="0" smtClean="0">
                <a:latin typeface="Franklin Gothic Demi" panose="020B0703020102020204" pitchFamily="34" charset="0"/>
              </a:rPr>
              <a:t>Pamätnú </a:t>
            </a:r>
            <a:r>
              <a:rPr lang="sk-SK" sz="2300" dirty="0">
                <a:latin typeface="Franklin Gothic Demi" panose="020B0703020102020204" pitchFamily="34" charset="0"/>
              </a:rPr>
              <a:t>tabuľu venovanú spisovateľovi zas nájdeme na ulici </a:t>
            </a:r>
            <a:r>
              <a:rPr lang="sk-SK" sz="2300" dirty="0" err="1">
                <a:latin typeface="Franklin Gothic Demi" panose="020B0703020102020204" pitchFamily="34" charset="0"/>
              </a:rPr>
              <a:t>Wallensteinstrasse</a:t>
            </a:r>
            <a:r>
              <a:rPr lang="sk-SK" sz="2300" dirty="0">
                <a:latin typeface="Franklin Gothic Demi" panose="020B0703020102020204" pitchFamily="34" charset="0"/>
              </a:rPr>
              <a:t> 14 v </a:t>
            </a:r>
            <a:r>
              <a:rPr lang="de-DE" sz="2300" dirty="0" smtClean="0">
                <a:latin typeface="Franklin Gothic Demi" panose="020B0703020102020204" pitchFamily="34" charset="0"/>
              </a:rPr>
              <a:t>20. </a:t>
            </a:r>
            <a:r>
              <a:rPr lang="de-DE" sz="2300" dirty="0" err="1" smtClean="0">
                <a:latin typeface="Franklin Gothic Demi" panose="020B0703020102020204" pitchFamily="34" charset="0"/>
              </a:rPr>
              <a:t>obvode</a:t>
            </a:r>
            <a:r>
              <a:rPr lang="sk-SK" sz="2300" dirty="0" smtClean="0">
                <a:latin typeface="Franklin Gothic Demi" panose="020B0703020102020204" pitchFamily="34" charset="0"/>
              </a:rPr>
              <a:t> </a:t>
            </a:r>
            <a:r>
              <a:rPr lang="sk-SK" sz="2300" dirty="0" err="1">
                <a:latin typeface="Franklin Gothic Demi" panose="020B0703020102020204" pitchFamily="34" charset="0"/>
              </a:rPr>
              <a:t>Brigittenau</a:t>
            </a:r>
            <a:r>
              <a:rPr lang="sk-SK" sz="2300" dirty="0">
                <a:latin typeface="Franklin Gothic Demi" panose="020B0703020102020204" pitchFamily="34" charset="0"/>
              </a:rPr>
              <a:t>, na dome, </a:t>
            </a:r>
            <a:r>
              <a:rPr lang="de-DE" sz="2300" dirty="0" smtClean="0">
                <a:latin typeface="Franklin Gothic Demi" panose="020B0703020102020204" pitchFamily="34" charset="0"/>
              </a:rPr>
              <a:t>v </a:t>
            </a:r>
            <a:r>
              <a:rPr lang="de-DE" sz="2300" dirty="0" err="1" smtClean="0">
                <a:latin typeface="Franklin Gothic Demi" panose="020B0703020102020204" pitchFamily="34" charset="0"/>
              </a:rPr>
              <a:t>ktorom</a:t>
            </a:r>
            <a:r>
              <a:rPr lang="sk-SK" sz="2300" dirty="0" smtClean="0">
                <a:latin typeface="Franklin Gothic Demi" panose="020B0703020102020204" pitchFamily="34" charset="0"/>
              </a:rPr>
              <a:t> </a:t>
            </a:r>
            <a:r>
              <a:rPr lang="sk-SK" sz="2300" dirty="0">
                <a:latin typeface="Franklin Gothic Demi" panose="020B0703020102020204" pitchFamily="34" charset="0"/>
              </a:rPr>
              <a:t>Roth býval</a:t>
            </a:r>
          </a:p>
        </p:txBody>
      </p:sp>
      <p:pic>
        <p:nvPicPr>
          <p:cNvPr id="1028" name="Picture 4" descr="Joseph Roth (1926)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521" y="1755228"/>
            <a:ext cx="1991831" cy="306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ĺžnik 13"/>
          <p:cNvSpPr/>
          <p:nvPr/>
        </p:nvSpPr>
        <p:spPr>
          <a:xfrm>
            <a:off x="7079456" y="4952494"/>
            <a:ext cx="36484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000" dirty="0">
                <a:latin typeface="Franklin Gothic Demi" panose="020B0703020102020204" pitchFamily="34" charset="0"/>
              </a:rPr>
              <a:t>https://cs.wikipedia.org/wiki/Joseph_Roth#/media/File:Joseph_Roth_(1926).jpg</a:t>
            </a:r>
          </a:p>
        </p:txBody>
      </p:sp>
      <p:sp>
        <p:nvSpPr>
          <p:cNvPr id="16" name="Ovál 15">
            <a:hlinkClick r:id="rId3" action="ppaction://hlinksldjump"/>
          </p:cNvPr>
          <p:cNvSpPr/>
          <p:nvPr/>
        </p:nvSpPr>
        <p:spPr>
          <a:xfrm>
            <a:off x="9903122" y="5598825"/>
            <a:ext cx="1722821" cy="8346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Obsah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2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882" cy="1158140"/>
          </a:xfrm>
        </p:spPr>
        <p:txBody>
          <a:bodyPr>
            <a:normAutofit/>
          </a:bodyPr>
          <a:lstStyle/>
          <a:p>
            <a:r>
              <a:rPr lang="sk-SK" sz="3200" i="1" dirty="0" smtClean="0"/>
              <a:t>Pochod </a:t>
            </a:r>
            <a:r>
              <a:rPr lang="sk-SK" sz="3200" i="1" dirty="0" err="1" smtClean="0"/>
              <a:t>Radeckého</a:t>
            </a:r>
            <a:r>
              <a:rPr lang="sk-SK" sz="3200" i="1" dirty="0" smtClean="0"/>
              <a:t>   </a:t>
            </a:r>
            <a:r>
              <a:rPr lang="sk-SK" sz="3200" dirty="0" smtClean="0"/>
              <a:t>(1932)            </a:t>
            </a:r>
            <a:endParaRPr lang="sk-SK" sz="32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Román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Josepha</a:t>
            </a:r>
            <a:r>
              <a:rPr lang="sk-SK" sz="1400" dirty="0" smtClean="0">
                <a:latin typeface="Franklin Gothic Demi" panose="020B0703020102020204" pitchFamily="34" charset="0"/>
              </a:rPr>
              <a:t> Rotha </a:t>
            </a:r>
          </a:p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Obraz  agónie veľkej ríše Rakúsko-Uhorska </a:t>
            </a:r>
          </a:p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Nudný a zbytočný život  šľachty v monarchii </a:t>
            </a:r>
          </a:p>
          <a:p>
            <a:pPr algn="just"/>
            <a:r>
              <a:rPr lang="sk-SK" sz="1400" dirty="0" err="1" smtClean="0">
                <a:latin typeface="Franklin Gothic Demi" panose="020B0703020102020204" pitchFamily="34" charset="0"/>
              </a:rPr>
              <a:t>Radeckého</a:t>
            </a:r>
            <a:r>
              <a:rPr lang="sk-SK" sz="1400" dirty="0" smtClean="0">
                <a:latin typeface="Franklin Gothic Demi" panose="020B0703020102020204" pitchFamily="34" charset="0"/>
              </a:rPr>
              <a:t> pochod od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johanna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straussa</a:t>
            </a:r>
            <a:r>
              <a:rPr lang="sk-SK" sz="1400" dirty="0" smtClean="0">
                <a:latin typeface="Franklin Gothic Demi" panose="020B0703020102020204" pitchFamily="34" charset="0"/>
              </a:rPr>
              <a:t> st. (1804-1849), po ktorom je román pomenovaný, evokuje dobu, kedy hlavné mesto  Viedeň žiarilo leskom</a:t>
            </a:r>
            <a:r>
              <a:rPr lang="de-DE" sz="1400" dirty="0" smtClean="0">
                <a:latin typeface="Franklin Gothic Demi" panose="020B0703020102020204" pitchFamily="34" charset="0"/>
              </a:rPr>
              <a:t>. T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ieto</a:t>
            </a:r>
            <a:r>
              <a:rPr lang="sk-SK" sz="1400" dirty="0" smtClean="0">
                <a:latin typeface="Franklin Gothic Demi" panose="020B0703020102020204" pitchFamily="34" charset="0"/>
              </a:rPr>
              <a:t> časy sú už preč, žije sa len spomienkami na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ne</a:t>
            </a:r>
            <a:endParaRPr lang="sk-SK" sz="1400" dirty="0" smtClean="0">
              <a:latin typeface="Franklin Gothic Demi" panose="020B0703020102020204" pitchFamily="34" charset="0"/>
            </a:endParaRPr>
          </a:p>
          <a:p>
            <a:pPr algn="just"/>
            <a:r>
              <a:rPr lang="sk-SK" sz="1400" dirty="0" smtClean="0">
                <a:latin typeface="Franklin Gothic Demi" panose="020B0703020102020204" pitchFamily="34" charset="0"/>
              </a:rPr>
              <a:t>Hlavný hrdina,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Joseph</a:t>
            </a:r>
            <a:r>
              <a:rPr lang="sk-SK" sz="1400" dirty="0" smtClean="0">
                <a:latin typeface="Franklin Gothic Demi" panose="020B0703020102020204" pitchFamily="34" charset="0"/>
              </a:rPr>
              <a:t> 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Trotta</a:t>
            </a:r>
            <a:r>
              <a:rPr lang="sk-SK" sz="1400" dirty="0" smtClean="0">
                <a:latin typeface="Franklin Gothic Demi" panose="020B0703020102020204" pitchFamily="34" charset="0"/>
              </a:rPr>
              <a:t>,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jednoduhý</a:t>
            </a:r>
            <a:r>
              <a:rPr lang="sk-SK" sz="1400" dirty="0" smtClean="0">
                <a:latin typeface="Franklin Gothic Demi" panose="020B0703020102020204" pitchFamily="34" charset="0"/>
              </a:rPr>
              <a:t> Slovinský roľník, zachráni cisárovi život v bitke pri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solferine</a:t>
            </a:r>
            <a:r>
              <a:rPr lang="sk-SK" sz="1400" dirty="0" smtClean="0">
                <a:latin typeface="Franklin Gothic Demi" panose="020B0703020102020204" pitchFamily="34" charset="0"/>
              </a:rPr>
              <a:t>. Cisár ho povýši do </a:t>
            </a:r>
            <a:r>
              <a:rPr lang="sk-SK" sz="1400" dirty="0">
                <a:latin typeface="Franklin Gothic Demi" panose="020B0703020102020204" pitchFamily="34" charset="0"/>
              </a:rPr>
              <a:t>Š</a:t>
            </a:r>
            <a:r>
              <a:rPr lang="sk-SK" sz="1400" dirty="0" smtClean="0">
                <a:latin typeface="Franklin Gothic Demi" panose="020B0703020102020204" pitchFamily="34" charset="0"/>
              </a:rPr>
              <a:t>ľachtického stavu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3665559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 flipH="1">
            <a:off x="7357240" y="4906446"/>
            <a:ext cx="3191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 smtClean="0">
                <a:latin typeface="Franklin Gothic Demi" panose="020B0703020102020204" pitchFamily="34" charset="0"/>
              </a:rPr>
              <a:t>Cisár František Jozef  I. (1830-1916) </a:t>
            </a:r>
            <a:endParaRPr lang="sk-SK" sz="1200" dirty="0">
              <a:latin typeface="Franklin Gothic Demi" panose="020B0703020102020204" pitchFamily="34" charset="0"/>
            </a:endParaRPr>
          </a:p>
        </p:txBody>
      </p:sp>
      <p:sp>
        <p:nvSpPr>
          <p:cNvPr id="7" name="Ovál 6">
            <a:hlinkClick r:id="rId2" action="ppaction://hlinksldjump"/>
          </p:cNvPr>
          <p:cNvSpPr/>
          <p:nvPr/>
        </p:nvSpPr>
        <p:spPr>
          <a:xfrm>
            <a:off x="10127947" y="5547022"/>
            <a:ext cx="1445655" cy="821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Obsah</a:t>
            </a:r>
            <a:endParaRPr lang="sk-SK" dirty="0"/>
          </a:p>
        </p:txBody>
      </p:sp>
      <p:sp>
        <p:nvSpPr>
          <p:cNvPr id="9" name="Obdĺžnik 8"/>
          <p:cNvSpPr/>
          <p:nvPr/>
        </p:nvSpPr>
        <p:spPr>
          <a:xfrm>
            <a:off x="8577330" y="288732"/>
            <a:ext cx="2844611" cy="793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err="1" smtClean="0">
                <a:latin typeface="Agency FB" panose="020B0503020202020204" pitchFamily="34" charset="0"/>
              </a:rPr>
              <a:t>Radeckého</a:t>
            </a:r>
            <a:r>
              <a:rPr lang="sk-SK" dirty="0" smtClean="0">
                <a:latin typeface="Agency FB" panose="020B0503020202020204" pitchFamily="34" charset="0"/>
              </a:rPr>
              <a:t> pochod</a:t>
            </a:r>
          </a:p>
          <a:p>
            <a:pPr algn="ctr"/>
            <a:r>
              <a:rPr lang="sk-SK" sz="1000" dirty="0">
                <a:latin typeface="Franklin Gothic Demi" panose="020B0703020102020204" pitchFamily="34" charset="0"/>
                <a:hlinkClick r:id="rId3"/>
              </a:rPr>
              <a:t>https://www.youtube.com/watch?v=6MHfveultR8</a:t>
            </a:r>
            <a:r>
              <a:rPr lang="sk-SK" sz="1000" dirty="0">
                <a:latin typeface="Franklin Gothic Demi" panose="020B0703020102020204" pitchFamily="34" charset="0"/>
              </a:rPr>
              <a:t> </a:t>
            </a:r>
            <a:br>
              <a:rPr lang="sk-SK" sz="1000" dirty="0">
                <a:latin typeface="Franklin Gothic Demi" panose="020B0703020102020204" pitchFamily="34" charset="0"/>
              </a:rPr>
            </a:br>
            <a:endParaRPr lang="sk-SK" sz="1000" dirty="0">
              <a:latin typeface="Agency FB" panose="020B050302020202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1955" y="1582221"/>
            <a:ext cx="2190750" cy="3324225"/>
          </a:xfrm>
          <a:prstGeom prst="rect">
            <a:avLst/>
          </a:prstGeom>
        </p:spPr>
      </p:pic>
      <p:sp>
        <p:nvSpPr>
          <p:cNvPr id="10" name="BlokTextu 9"/>
          <p:cNvSpPr txBox="1"/>
          <p:nvPr/>
        </p:nvSpPr>
        <p:spPr>
          <a:xfrm>
            <a:off x="7357240" y="5265683"/>
            <a:ext cx="3505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Franklin Gothic Demi" panose="020B0703020102020204" pitchFamily="34" charset="0"/>
              </a:rPr>
              <a:t>https://sk.wikipedia.org/wiki/Franti%C5%A1ek_Jozef_I</a:t>
            </a:r>
            <a:r>
              <a:rPr lang="sk-S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704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i="1" dirty="0" smtClean="0"/>
              <a:t>Kapucínska hrobka   </a:t>
            </a:r>
            <a:r>
              <a:rPr lang="sk-SK" sz="3200" dirty="0" smtClean="0"/>
              <a:t>(1938)</a:t>
            </a:r>
            <a:endParaRPr lang="sk-SK" sz="32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1" y="1434906"/>
            <a:ext cx="5774514" cy="393968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dirty="0"/>
          </a:p>
          <a:p>
            <a:pPr algn="just"/>
            <a:r>
              <a:rPr lang="sk-SK" sz="1600" dirty="0" smtClean="0">
                <a:latin typeface="Franklin Gothic Demi" panose="020B0703020102020204" pitchFamily="34" charset="0"/>
              </a:rPr>
              <a:t>román</a:t>
            </a:r>
            <a:r>
              <a:rPr lang="sk-SK" sz="1600" i="1" dirty="0" smtClean="0">
                <a:latin typeface="Franklin Gothic Demi" panose="020B0703020102020204" pitchFamily="34" charset="0"/>
              </a:rPr>
              <a:t> </a:t>
            </a:r>
            <a:r>
              <a:rPr lang="sk-SK" sz="1600" i="1" dirty="0">
                <a:latin typeface="Franklin Gothic Demi" panose="020B0703020102020204" pitchFamily="34" charset="0"/>
              </a:rPr>
              <a:t>Kapucínska </a:t>
            </a:r>
            <a:r>
              <a:rPr lang="sk-SK" sz="1600" i="1" dirty="0" smtClean="0">
                <a:latin typeface="Franklin Gothic Demi" panose="020B0703020102020204" pitchFamily="34" charset="0"/>
              </a:rPr>
              <a:t>hrobka</a:t>
            </a:r>
            <a:r>
              <a:rPr lang="sk-SK" sz="1600" dirty="0">
                <a:latin typeface="Franklin Gothic Demi" panose="020B0703020102020204" pitchFamily="34" charset="0"/>
              </a:rPr>
              <a:t> </a:t>
            </a:r>
            <a:r>
              <a:rPr lang="sk-SK" sz="1600" dirty="0" smtClean="0">
                <a:latin typeface="Franklin Gothic Demi" panose="020B0703020102020204" pitchFamily="34" charset="0"/>
              </a:rPr>
              <a:t>nesie názov </a:t>
            </a:r>
            <a:r>
              <a:rPr lang="sk-SK" sz="1600" dirty="0">
                <a:latin typeface="Franklin Gothic Demi" panose="020B0703020102020204" pitchFamily="34" charset="0"/>
              </a:rPr>
              <a:t>podľa hrobky Habsburgovcov vo Viedni</a:t>
            </a:r>
            <a:endParaRPr lang="sk-SK" sz="1600" dirty="0" smtClean="0">
              <a:latin typeface="Franklin Gothic Demi" panose="020B0703020102020204" pitchFamily="34" charset="0"/>
            </a:endParaRPr>
          </a:p>
          <a:p>
            <a:pPr algn="just"/>
            <a:r>
              <a:rPr lang="sk-SK" sz="1600" dirty="0" smtClean="0">
                <a:latin typeface="Franklin Gothic Demi" panose="020B0703020102020204" pitchFamily="34" charset="0"/>
              </a:rPr>
              <a:t>Kritika Šľachty – hlavní predstavitelia sú opäť príslušníci rodiny </a:t>
            </a:r>
            <a:r>
              <a:rPr lang="sk-SK" sz="1600" dirty="0" err="1" smtClean="0">
                <a:latin typeface="Franklin Gothic Demi" panose="020B0703020102020204" pitchFamily="34" charset="0"/>
              </a:rPr>
              <a:t>Trottovcov</a:t>
            </a:r>
            <a:r>
              <a:rPr lang="sk-SK" sz="1600" dirty="0" smtClean="0">
                <a:latin typeface="Franklin Gothic Demi" panose="020B0703020102020204" pitchFamily="34" charset="0"/>
              </a:rPr>
              <a:t> podobne ako v románe </a:t>
            </a:r>
            <a:r>
              <a:rPr lang="sk-SK" sz="1600" i="1" dirty="0" smtClean="0">
                <a:latin typeface="Franklin Gothic Demi" panose="020B0703020102020204" pitchFamily="34" charset="0"/>
              </a:rPr>
              <a:t>pochod </a:t>
            </a:r>
            <a:r>
              <a:rPr lang="sk-SK" sz="1600" i="1" dirty="0" err="1" smtClean="0">
                <a:latin typeface="Franklin Gothic Demi" panose="020B0703020102020204" pitchFamily="34" charset="0"/>
              </a:rPr>
              <a:t>radeckého</a:t>
            </a:r>
            <a:endParaRPr lang="sk-SK" sz="1600" i="1" dirty="0">
              <a:latin typeface="Franklin Gothic Demi" panose="020B0703020102020204" pitchFamily="34" charset="0"/>
            </a:endParaRPr>
          </a:p>
          <a:p>
            <a:pPr algn="just"/>
            <a:r>
              <a:rPr lang="sk-SK" sz="1600" dirty="0" smtClean="0">
                <a:latin typeface="Franklin Gothic Demi" panose="020B0703020102020204" pitchFamily="34" charset="0"/>
              </a:rPr>
              <a:t>Všetko</a:t>
            </a:r>
            <a:r>
              <a:rPr lang="sk-SK" sz="1600" dirty="0">
                <a:latin typeface="Franklin Gothic Demi" panose="020B0703020102020204" pitchFamily="34" charset="0"/>
              </a:rPr>
              <a:t>, </a:t>
            </a:r>
            <a:r>
              <a:rPr lang="sk-SK" sz="1600" dirty="0" smtClean="0">
                <a:latin typeface="Franklin Gothic Demi" panose="020B0703020102020204" pitchFamily="34" charset="0"/>
              </a:rPr>
              <a:t>čo bolo  </a:t>
            </a:r>
            <a:r>
              <a:rPr lang="sk-SK" sz="1600" dirty="0">
                <a:latin typeface="Franklin Gothic Demi" panose="020B0703020102020204" pitchFamily="34" charset="0"/>
              </a:rPr>
              <a:t>v </a:t>
            </a:r>
            <a:r>
              <a:rPr lang="sk-SK" sz="1600" dirty="0" smtClean="0">
                <a:latin typeface="Franklin Gothic Demi" panose="020B0703020102020204" pitchFamily="34" charset="0"/>
              </a:rPr>
              <a:t>živote hlavných hrdinov  </a:t>
            </a:r>
            <a:r>
              <a:rPr lang="sk-SK" sz="1600" dirty="0">
                <a:latin typeface="Franklin Gothic Demi" panose="020B0703020102020204" pitchFamily="34" charset="0"/>
              </a:rPr>
              <a:t>blízke, je na konci symbolicky pochované v Kapucínskej hrobke – cisár, šľachta, kultúra a celá spoločnosť Rakúsko-uhorskej </a:t>
            </a:r>
            <a:r>
              <a:rPr lang="sk-SK" sz="1600" dirty="0" smtClean="0">
                <a:latin typeface="Franklin Gothic Demi" panose="020B0703020102020204" pitchFamily="34" charset="0"/>
              </a:rPr>
              <a:t>monarchie </a:t>
            </a:r>
            <a:endParaRPr lang="sk-SK" sz="1600" dirty="0">
              <a:latin typeface="Franklin Gothic Demi" panose="020B0703020102020204" pitchFamily="34" charset="0"/>
            </a:endParaRPr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5739145" y="680301"/>
            <a:ext cx="5544206" cy="3673193"/>
          </a:xfrm>
          <a:prstGeom prst="rect">
            <a:avLst/>
          </a:prstGeom>
        </p:spPr>
      </p:pic>
      <p:sp>
        <p:nvSpPr>
          <p:cNvPr id="5" name="Ovál 4">
            <a:hlinkClick r:id="rId3" action="ppaction://hlinksldjump"/>
          </p:cNvPr>
          <p:cNvSpPr/>
          <p:nvPr/>
        </p:nvSpPr>
        <p:spPr>
          <a:xfrm>
            <a:off x="10058401" y="5649685"/>
            <a:ext cx="1653280" cy="8016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Obsah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5774514" y="4995713"/>
            <a:ext cx="5508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000" dirty="0">
                <a:latin typeface="Franklin Gothic Demi" panose="020B0703020102020204" pitchFamily="34" charset="0"/>
                <a:cs typeface="Aharoni" panose="02010803020104030203" pitchFamily="2" charset="-79"/>
              </a:rPr>
              <a:t>https://www.google.sk/search?q=kapuzinergruft&amp;source=lnms&amp;tbm=isch&amp;sa=X&amp;ved=0ahUKEwj2sMnO74jdAhWLb1AKHQUCBzIQ_AUICigB&amp;biw=1350&amp;bih=604#imgrc=weJmNBWhRjP1RM</a:t>
            </a:r>
            <a:r>
              <a:rPr lang="sk-SK" sz="1200" dirty="0"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5943600" y="4527580"/>
            <a:ext cx="47912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Kapucínska hrobka, </a:t>
            </a:r>
            <a:r>
              <a:rPr lang="sk-SK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Neuer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sk-SK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Markt</a:t>
            </a:r>
            <a:endParaRPr lang="sk-SK" sz="1400" dirty="0">
              <a:latin typeface="Franklin Gothic Demi" panose="020B0703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0927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9471" y="195944"/>
            <a:ext cx="10413212" cy="1225940"/>
          </a:xfrm>
        </p:spPr>
        <p:txBody>
          <a:bodyPr>
            <a:normAutofit/>
          </a:bodyPr>
          <a:lstStyle/>
          <a:p>
            <a:r>
              <a:rPr lang="sk-SK" sz="2900" dirty="0" smtClean="0">
                <a:latin typeface="+mn-lt"/>
              </a:rPr>
              <a:t>Prvá polovica 20. storočia</a:t>
            </a:r>
            <a:br>
              <a:rPr lang="sk-SK" sz="2900" dirty="0" smtClean="0">
                <a:latin typeface="+mn-lt"/>
              </a:rPr>
            </a:br>
            <a:r>
              <a:rPr lang="sk-SK" sz="2900" dirty="0">
                <a:latin typeface="+mn-lt"/>
              </a:rPr>
              <a:t>Viedeň </a:t>
            </a:r>
            <a:r>
              <a:rPr lang="sk-SK" sz="2400" dirty="0">
                <a:latin typeface="+mn-lt"/>
              </a:rPr>
              <a:t>pred nástupom </a:t>
            </a:r>
            <a:r>
              <a:rPr lang="sk-SK" sz="2400" dirty="0" smtClean="0">
                <a:latin typeface="+mn-lt"/>
              </a:rPr>
              <a:t>fašizmu  v tvorbe </a:t>
            </a:r>
            <a:r>
              <a:rPr lang="sk-SK" sz="2400" dirty="0" err="1" smtClean="0">
                <a:latin typeface="+mn-lt"/>
              </a:rPr>
              <a:t>Stefana</a:t>
            </a:r>
            <a:r>
              <a:rPr lang="sk-SK" sz="2400" dirty="0" smtClean="0">
                <a:latin typeface="+mn-lt"/>
              </a:rPr>
              <a:t> </a:t>
            </a:r>
            <a:r>
              <a:rPr lang="sk-SK" sz="2400" dirty="0" err="1" smtClean="0">
                <a:latin typeface="+mn-lt"/>
              </a:rPr>
              <a:t>zweiga</a:t>
            </a:r>
            <a:endParaRPr lang="sk-SK" sz="2400" dirty="0">
              <a:latin typeface="+mn-lt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522515" y="1421885"/>
            <a:ext cx="5435240" cy="437475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sk-SK" sz="26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Stefan</a:t>
            </a:r>
            <a:r>
              <a:rPr lang="sk-SK" sz="26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sk-SK" sz="26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Zweig</a:t>
            </a:r>
            <a:r>
              <a:rPr lang="sk-SK" sz="26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– </a:t>
            </a:r>
            <a:r>
              <a:rPr lang="sk-SK" sz="17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(1881-1942, </a:t>
            </a:r>
            <a:r>
              <a:rPr lang="sk-SK" sz="17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nar</a:t>
            </a:r>
            <a:r>
              <a:rPr lang="sk-SK" sz="17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. Viede</a:t>
            </a:r>
            <a:r>
              <a:rPr lang="sk-SK" sz="17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ň)</a:t>
            </a:r>
          </a:p>
          <a:p>
            <a:pPr marL="0" indent="0" algn="just">
              <a:buNone/>
            </a:pPr>
            <a:r>
              <a:rPr lang="sk-SK" dirty="0" smtClean="0">
                <a:latin typeface="Franklin Gothic Demi" panose="020B0703020102020204" pitchFamily="34" charset="0"/>
              </a:rPr>
              <a:t>strávil vo Viedni </a:t>
            </a:r>
            <a:r>
              <a:rPr lang="sk-SK" dirty="0">
                <a:latin typeface="Franklin Gothic Demi" panose="020B0703020102020204" pitchFamily="34" charset="0"/>
              </a:rPr>
              <a:t>takmer štyridsať </a:t>
            </a:r>
            <a:r>
              <a:rPr lang="sk-SK" dirty="0" smtClean="0">
                <a:latin typeface="Franklin Gothic Demi" panose="020B0703020102020204" pitchFamily="34" charset="0"/>
              </a:rPr>
              <a:t>rokov. Bol </a:t>
            </a:r>
            <a:r>
              <a:rPr lang="sk-SK" dirty="0">
                <a:latin typeface="Franklin Gothic Demi" panose="020B0703020102020204" pitchFamily="34" charset="0"/>
              </a:rPr>
              <a:t>blízkym </a:t>
            </a:r>
            <a:r>
              <a:rPr lang="sk-SK" dirty="0" smtClean="0">
                <a:latin typeface="Franklin Gothic Demi" panose="020B0703020102020204" pitchFamily="34" charset="0"/>
              </a:rPr>
              <a:t>priateľom </a:t>
            </a:r>
            <a:r>
              <a:rPr lang="sk-SK" dirty="0" err="1" smtClean="0">
                <a:latin typeface="Franklin Gothic Demi" panose="020B0703020102020204" pitchFamily="34" charset="0"/>
              </a:rPr>
              <a:t>Sigmunda</a:t>
            </a:r>
            <a:r>
              <a:rPr lang="sk-SK" dirty="0" smtClean="0">
                <a:latin typeface="Franklin Gothic Demi" panose="020B0703020102020204" pitchFamily="34" charset="0"/>
              </a:rPr>
              <a:t> </a:t>
            </a:r>
            <a:r>
              <a:rPr lang="sk-SK" dirty="0" err="1" smtClean="0">
                <a:latin typeface="Franklin Gothic Demi" panose="020B0703020102020204" pitchFamily="34" charset="0"/>
              </a:rPr>
              <a:t>Freuda</a:t>
            </a:r>
            <a:r>
              <a:rPr lang="sk-SK" dirty="0" smtClean="0">
                <a:latin typeface="Franklin Gothic Demi" panose="020B0703020102020204" pitchFamily="34" charset="0"/>
              </a:rPr>
              <a:t>, </a:t>
            </a:r>
            <a:r>
              <a:rPr lang="sk-SK" dirty="0" err="1" smtClean="0">
                <a:latin typeface="Franklin Gothic Demi" panose="020B0703020102020204" pitchFamily="34" charset="0"/>
              </a:rPr>
              <a:t>Rainer</a:t>
            </a:r>
            <a:r>
              <a:rPr lang="sk-SK" dirty="0" smtClean="0">
                <a:latin typeface="Franklin Gothic Demi" panose="020B0703020102020204" pitchFamily="34" charset="0"/>
              </a:rPr>
              <a:t> M. </a:t>
            </a:r>
            <a:r>
              <a:rPr lang="sk-SK" dirty="0" err="1" smtClean="0">
                <a:latin typeface="Franklin Gothic Demi" panose="020B0703020102020204" pitchFamily="34" charset="0"/>
              </a:rPr>
              <a:t>Rilkeho</a:t>
            </a:r>
            <a:r>
              <a:rPr lang="sk-SK" dirty="0" smtClean="0">
                <a:latin typeface="Franklin Gothic Demi" panose="020B0703020102020204" pitchFamily="34" charset="0"/>
              </a:rPr>
              <a:t>, </a:t>
            </a:r>
            <a:r>
              <a:rPr lang="sk-SK" dirty="0" err="1" smtClean="0">
                <a:latin typeface="Franklin Gothic Demi" panose="020B0703020102020204" pitchFamily="34" charset="0"/>
              </a:rPr>
              <a:t>Romaina</a:t>
            </a:r>
            <a:r>
              <a:rPr lang="sk-SK" dirty="0" smtClean="0">
                <a:latin typeface="Franklin Gothic Demi" panose="020B0703020102020204" pitchFamily="34" charset="0"/>
              </a:rPr>
              <a:t> </a:t>
            </a:r>
            <a:r>
              <a:rPr lang="sk-SK" dirty="0" err="1" smtClean="0">
                <a:latin typeface="Franklin Gothic Demi" panose="020B0703020102020204" pitchFamily="34" charset="0"/>
              </a:rPr>
              <a:t>RolLanda</a:t>
            </a:r>
            <a:r>
              <a:rPr lang="sk-SK" dirty="0">
                <a:latin typeface="Franklin Gothic Demi" panose="020B0703020102020204" pitchFamily="34" charset="0"/>
              </a:rPr>
              <a:t> </a:t>
            </a:r>
            <a:r>
              <a:rPr lang="sk-SK" dirty="0" smtClean="0">
                <a:latin typeface="Franklin Gothic Demi" panose="020B0703020102020204" pitchFamily="34" charset="0"/>
              </a:rPr>
              <a:t>a ďalších.</a:t>
            </a:r>
          </a:p>
          <a:p>
            <a:pPr algn="just"/>
            <a:r>
              <a:rPr lang="sk-SK" dirty="0" smtClean="0">
                <a:latin typeface="Franklin Gothic Demi" panose="020B0703020102020204" pitchFamily="34" charset="0"/>
              </a:rPr>
              <a:t>Zámožná </a:t>
            </a:r>
            <a:r>
              <a:rPr lang="sk-SK" dirty="0">
                <a:latin typeface="Franklin Gothic Demi" panose="020B0703020102020204" pitchFamily="34" charset="0"/>
              </a:rPr>
              <a:t>spisovateľova rodina bývala na ulici </a:t>
            </a:r>
            <a:r>
              <a:rPr lang="sk-SK" dirty="0" smtClean="0">
                <a:latin typeface="Franklin Gothic Demi" panose="020B0703020102020204" pitchFamily="34" charset="0"/>
              </a:rPr>
              <a:t>   </a:t>
            </a:r>
            <a:r>
              <a:rPr lang="sk-SK" dirty="0" err="1" smtClean="0">
                <a:latin typeface="Franklin Gothic Demi" panose="020B0703020102020204" pitchFamily="34" charset="0"/>
              </a:rPr>
              <a:t>Schottenring</a:t>
            </a:r>
            <a:r>
              <a:rPr lang="sk-SK" dirty="0" smtClean="0">
                <a:latin typeface="Franklin Gothic Demi" panose="020B0703020102020204" pitchFamily="34" charset="0"/>
              </a:rPr>
              <a:t> 14</a:t>
            </a:r>
          </a:p>
          <a:p>
            <a:pPr algn="just"/>
            <a:r>
              <a:rPr lang="sk-SK" dirty="0" smtClean="0">
                <a:latin typeface="Franklin Gothic Demi" panose="020B0703020102020204" pitchFamily="34" charset="0"/>
              </a:rPr>
              <a:t>ako </a:t>
            </a:r>
            <a:r>
              <a:rPr lang="sk-SK" dirty="0">
                <a:latin typeface="Franklin Gothic Demi" panose="020B0703020102020204" pitchFamily="34" charset="0"/>
              </a:rPr>
              <a:t>študent </a:t>
            </a:r>
            <a:r>
              <a:rPr lang="sk-SK" dirty="0" err="1">
                <a:latin typeface="Franklin Gothic Demi" panose="020B0703020102020204" pitchFamily="34" charset="0"/>
              </a:rPr>
              <a:t>Zweig</a:t>
            </a:r>
            <a:r>
              <a:rPr lang="sk-SK" dirty="0">
                <a:latin typeface="Franklin Gothic Demi" panose="020B0703020102020204" pitchFamily="34" charset="0"/>
              </a:rPr>
              <a:t> navštevoval známe gymnázium na </a:t>
            </a:r>
            <a:r>
              <a:rPr lang="sk-SK" dirty="0" smtClean="0">
                <a:latin typeface="Franklin Gothic Demi" panose="020B0703020102020204" pitchFamily="34" charset="0"/>
              </a:rPr>
              <a:t>ulici </a:t>
            </a:r>
            <a:r>
              <a:rPr lang="sk-SK" dirty="0" err="1" smtClean="0">
                <a:latin typeface="Franklin Gothic Demi" panose="020B0703020102020204" pitchFamily="34" charset="0"/>
              </a:rPr>
              <a:t>Wasagasse</a:t>
            </a:r>
            <a:r>
              <a:rPr lang="sk-SK" dirty="0" smtClean="0">
                <a:latin typeface="Franklin Gothic Demi" panose="020B0703020102020204" pitchFamily="34" charset="0"/>
              </a:rPr>
              <a:t>. </a:t>
            </a:r>
            <a:r>
              <a:rPr lang="sk-SK" dirty="0">
                <a:latin typeface="Franklin Gothic Demi" panose="020B0703020102020204" pitchFamily="34" charset="0"/>
              </a:rPr>
              <a:t>v roku 1904 ukončil štúdium </a:t>
            </a:r>
            <a:r>
              <a:rPr lang="sk-SK" dirty="0" smtClean="0">
                <a:latin typeface="Franklin Gothic Demi" panose="020B0703020102020204" pitchFamily="34" charset="0"/>
              </a:rPr>
              <a:t>romanistiky</a:t>
            </a:r>
            <a:r>
              <a:rPr lang="sk-SK" dirty="0">
                <a:latin typeface="Franklin Gothic Demi" panose="020B0703020102020204" pitchFamily="34" charset="0"/>
              </a:rPr>
              <a:t>, filozofie a germanistiky na </a:t>
            </a:r>
            <a:r>
              <a:rPr lang="sk-SK" dirty="0" smtClean="0">
                <a:latin typeface="Franklin Gothic Demi" panose="020B0703020102020204" pitchFamily="34" charset="0"/>
              </a:rPr>
              <a:t>viedenskej univerzite </a:t>
            </a:r>
          </a:p>
          <a:p>
            <a:pPr algn="just"/>
            <a:r>
              <a:rPr lang="sk-SK" dirty="0" smtClean="0">
                <a:latin typeface="Franklin Gothic Demi" panose="020B0703020102020204" pitchFamily="34" charset="0"/>
              </a:rPr>
              <a:t>Vo </a:t>
            </a:r>
            <a:r>
              <a:rPr lang="sk-SK" dirty="0">
                <a:latin typeface="Franklin Gothic Demi" panose="020B0703020102020204" pitchFamily="34" charset="0"/>
              </a:rPr>
              <a:t>Viedni býval na viacerých adresách, dnes môžeme </a:t>
            </a:r>
            <a:r>
              <a:rPr lang="sk-SK" dirty="0" smtClean="0">
                <a:latin typeface="Franklin Gothic Demi" panose="020B0703020102020204" pitchFamily="34" charset="0"/>
              </a:rPr>
              <a:t> nájsť </a:t>
            </a:r>
            <a:r>
              <a:rPr lang="sk-SK" dirty="0">
                <a:latin typeface="Franklin Gothic Demi" panose="020B0703020102020204" pitchFamily="34" charset="0"/>
              </a:rPr>
              <a:t>pamätnú tabuľu venovanú tomuto spisovateľovi na ulici </a:t>
            </a:r>
            <a:r>
              <a:rPr lang="sk-SK" dirty="0" err="1">
                <a:latin typeface="Franklin Gothic Demi" panose="020B0703020102020204" pitchFamily="34" charset="0"/>
              </a:rPr>
              <a:t>Kochgasse</a:t>
            </a:r>
            <a:r>
              <a:rPr lang="sk-SK" dirty="0">
                <a:latin typeface="Franklin Gothic Demi" panose="020B0703020102020204" pitchFamily="34" charset="0"/>
              </a:rPr>
              <a:t> 8 vo </a:t>
            </a:r>
            <a:r>
              <a:rPr lang="sk-SK" dirty="0" smtClean="0">
                <a:latin typeface="Franklin Gothic Demi" panose="020B0703020102020204" pitchFamily="34" charset="0"/>
              </a:rPr>
              <a:t>8. </a:t>
            </a:r>
            <a:r>
              <a:rPr lang="sk-SK" dirty="0">
                <a:latin typeface="Franklin Gothic Demi" panose="020B0703020102020204" pitchFamily="34" charset="0"/>
              </a:rPr>
              <a:t>viedenskom obvode </a:t>
            </a:r>
            <a:r>
              <a:rPr lang="sk-SK" dirty="0" err="1">
                <a:latin typeface="Franklin Gothic Demi" panose="020B0703020102020204" pitchFamily="34" charset="0"/>
              </a:rPr>
              <a:t>Josefstadt</a:t>
            </a:r>
            <a:r>
              <a:rPr lang="sk-SK" dirty="0">
                <a:latin typeface="Franklin Gothic Demi" panose="020B0703020102020204" pitchFamily="34" charset="0"/>
              </a:rPr>
              <a:t>. So svojou prvou manželkou býval istý čas aj na </a:t>
            </a:r>
            <a:r>
              <a:rPr lang="sk-SK" dirty="0" err="1">
                <a:latin typeface="Franklin Gothic Demi" panose="020B0703020102020204" pitchFamily="34" charset="0"/>
              </a:rPr>
              <a:t>Haselbrunnerstrasse</a:t>
            </a:r>
            <a:r>
              <a:rPr lang="sk-SK" dirty="0">
                <a:latin typeface="Franklin Gothic Demi" panose="020B0703020102020204" pitchFamily="34" charset="0"/>
              </a:rPr>
              <a:t> 10 v </a:t>
            </a:r>
            <a:r>
              <a:rPr lang="sk-SK" dirty="0" err="1">
                <a:latin typeface="Franklin Gothic Demi" panose="020B0703020102020204" pitchFamily="34" charset="0"/>
              </a:rPr>
              <a:t>Rodaun</a:t>
            </a:r>
            <a:r>
              <a:rPr lang="sk-SK" dirty="0">
                <a:latin typeface="Franklin Gothic Demi" panose="020B0703020102020204" pitchFamily="34" charset="0"/>
              </a:rPr>
              <a:t>, dnes štvrti v 23. viedenskom obvode </a:t>
            </a:r>
            <a:r>
              <a:rPr lang="sk-SK" dirty="0" err="1" smtClean="0">
                <a:latin typeface="Franklin Gothic Demi" panose="020B0703020102020204" pitchFamily="34" charset="0"/>
              </a:rPr>
              <a:t>Liesing</a:t>
            </a:r>
            <a:endParaRPr lang="sk-SK" dirty="0">
              <a:latin typeface="Franklin Gothic Demi" panose="020B0703020102020204" pitchFamily="34" charset="0"/>
            </a:endParaRPr>
          </a:p>
          <a:p>
            <a:endParaRPr lang="sk-SK" dirty="0">
              <a:latin typeface="Franklin Gothic Demi" panose="020B0703020102020204" pitchFamily="34" charset="0"/>
            </a:endParaRPr>
          </a:p>
          <a:p>
            <a:pPr marL="0" indent="0">
              <a:buNone/>
            </a:pPr>
            <a:endParaRPr lang="sk-SK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sz="quarter" idx="14"/>
          </p:nvPr>
        </p:nvSpPr>
        <p:spPr>
          <a:xfrm>
            <a:off x="5957755" y="1843940"/>
            <a:ext cx="5122754" cy="3530645"/>
          </a:xfrm>
        </p:spPr>
        <p:txBody>
          <a:bodyPr>
            <a:normAutofit/>
          </a:bodyPr>
          <a:lstStyle/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pPr marL="0" indent="0">
              <a:buNone/>
            </a:pPr>
            <a:r>
              <a:rPr lang="sk-SK" sz="1000" dirty="0" smtClean="0">
                <a:latin typeface="Franklin Gothic Demi" panose="020B0703020102020204" pitchFamily="34" charset="0"/>
              </a:rPr>
              <a:t>                    https</a:t>
            </a:r>
            <a:r>
              <a:rPr lang="sk-SK" sz="1000" dirty="0">
                <a:latin typeface="Franklin Gothic Demi" panose="020B0703020102020204" pitchFamily="34" charset="0"/>
              </a:rPr>
              <a:t>://sk.wikipedia.org/wiki/Stefan_Zweig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5775" y="1421882"/>
            <a:ext cx="2624860" cy="3192159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9584871" y="5535385"/>
            <a:ext cx="2106386" cy="8327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>
                <a:hlinkClick r:id="rId3" action="ppaction://hlinksldjump"/>
              </a:rPr>
              <a:t>Obsah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0987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417127" y="898071"/>
            <a:ext cx="4975797" cy="349850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10396883" cy="212271"/>
          </a:xfrm>
        </p:spPr>
        <p:txBody>
          <a:bodyPr>
            <a:normAutofit fontScale="90000"/>
          </a:bodyPr>
          <a:lstStyle/>
          <a:p>
            <a:r>
              <a:rPr lang="sk-SK" sz="5300" b="1" dirty="0" smtClean="0"/>
              <a:t/>
            </a:r>
            <a:br>
              <a:rPr lang="sk-SK" sz="5300" b="1" dirty="0" smtClean="0"/>
            </a:br>
            <a:r>
              <a:rPr lang="sk-SK" sz="3600" b="1" i="1" dirty="0" smtClean="0"/>
              <a:t>Svet </a:t>
            </a:r>
            <a:r>
              <a:rPr lang="sk-SK" sz="3600" b="1" i="1" dirty="0"/>
              <a:t>včerajška. Spomienky </a:t>
            </a:r>
            <a:r>
              <a:rPr lang="sk-SK" sz="3600" b="1" i="1" dirty="0" smtClean="0"/>
              <a:t> Európana    </a:t>
            </a:r>
            <a:r>
              <a:rPr lang="sk-SK" sz="3600" b="1" dirty="0" smtClean="0"/>
              <a:t>(1942)</a:t>
            </a:r>
            <a:r>
              <a:rPr lang="sk-SK" sz="3600" dirty="0" smtClean="0"/>
              <a:t> </a:t>
            </a:r>
            <a:r>
              <a:rPr lang="sk-SK" sz="3600" dirty="0"/>
              <a:t/>
            </a:r>
            <a:br>
              <a:rPr lang="sk-SK" sz="3600" dirty="0"/>
            </a:br>
            <a:endParaRPr lang="sk-SK" sz="36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sz="quarter" idx="13"/>
          </p:nvPr>
        </p:nvSpPr>
        <p:spPr>
          <a:xfrm>
            <a:off x="489857" y="1338943"/>
            <a:ext cx="5339443" cy="390252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sk-SK" dirty="0" smtClean="0"/>
          </a:p>
          <a:p>
            <a:pPr marL="0" indent="0" algn="just">
              <a:buNone/>
            </a:pPr>
            <a:r>
              <a:rPr lang="sk-SK" sz="1600" dirty="0" smtClean="0">
                <a:latin typeface="Franklin Gothic Demi" panose="020B0703020102020204" pitchFamily="34" charset="0"/>
              </a:rPr>
              <a:t>V</a:t>
            </a:r>
            <a:r>
              <a:rPr lang="sk-SK" sz="1600" dirty="0">
                <a:latin typeface="Franklin Gothic Demi" panose="020B0703020102020204" pitchFamily="34" charset="0"/>
              </a:rPr>
              <a:t> knihe </a:t>
            </a:r>
            <a:r>
              <a:rPr lang="sk-SK" sz="1600" i="1" dirty="0">
                <a:latin typeface="Franklin Gothic Demi" panose="020B0703020102020204" pitchFamily="34" charset="0"/>
              </a:rPr>
              <a:t>Svet včerajška</a:t>
            </a:r>
            <a:r>
              <a:rPr lang="sk-SK" sz="1600" dirty="0">
                <a:latin typeface="Franklin Gothic Demi" panose="020B0703020102020204" pitchFamily="34" charset="0"/>
              </a:rPr>
              <a:t> </a:t>
            </a:r>
            <a:r>
              <a:rPr lang="sk-SK" sz="1600" dirty="0" smtClean="0">
                <a:latin typeface="Franklin Gothic Demi" panose="020B0703020102020204" pitchFamily="34" charset="0"/>
              </a:rPr>
              <a:t>zobrazuje </a:t>
            </a:r>
            <a:r>
              <a:rPr lang="sk-SK" sz="1600" dirty="0" err="1" smtClean="0">
                <a:latin typeface="Franklin Gothic Demi" panose="020B0703020102020204" pitchFamily="34" charset="0"/>
              </a:rPr>
              <a:t>Stefan</a:t>
            </a:r>
            <a:r>
              <a:rPr lang="sk-SK" sz="1600" dirty="0" smtClean="0">
                <a:latin typeface="Franklin Gothic Demi" panose="020B0703020102020204" pitchFamily="34" charset="0"/>
              </a:rPr>
              <a:t> </a:t>
            </a:r>
            <a:r>
              <a:rPr lang="sk-SK" sz="1600" dirty="0" err="1">
                <a:latin typeface="Franklin Gothic Demi" panose="020B0703020102020204" pitchFamily="34" charset="0"/>
              </a:rPr>
              <a:t>Zweig</a:t>
            </a:r>
            <a:r>
              <a:rPr lang="sk-SK" sz="1600" dirty="0">
                <a:latin typeface="Franklin Gothic Demi" panose="020B0703020102020204" pitchFamily="34" charset="0"/>
              </a:rPr>
              <a:t> neopakovateľný svet </a:t>
            </a:r>
            <a:r>
              <a:rPr lang="sk-SK" sz="1600" dirty="0" smtClean="0">
                <a:latin typeface="Franklin Gothic Demi" panose="020B0703020102020204" pitchFamily="34" charset="0"/>
              </a:rPr>
              <a:t>Rakúsko-Uhorska </a:t>
            </a:r>
            <a:r>
              <a:rPr lang="sk-SK" sz="1600" dirty="0">
                <a:latin typeface="Franklin Gothic Demi" panose="020B0703020102020204" pitchFamily="34" charset="0"/>
              </a:rPr>
              <a:t>pred prvou svetovou vojnou, úžasnú atmosféru </a:t>
            </a:r>
            <a:r>
              <a:rPr lang="sk-SK" sz="1600" dirty="0" smtClean="0">
                <a:latin typeface="Franklin Gothic Demi" panose="020B0703020102020204" pitchFamily="34" charset="0"/>
              </a:rPr>
              <a:t>dvadsiatych, </a:t>
            </a:r>
            <a:r>
              <a:rPr lang="sk-SK" sz="1600" dirty="0">
                <a:latin typeface="Franklin Gothic Demi" panose="020B0703020102020204" pitchFamily="34" charset="0"/>
              </a:rPr>
              <a:t>ale aj </a:t>
            </a:r>
            <a:r>
              <a:rPr lang="sk-SK" sz="1600" dirty="0" smtClean="0">
                <a:latin typeface="Franklin Gothic Demi" panose="020B0703020102020204" pitchFamily="34" charset="0"/>
              </a:rPr>
              <a:t>smútok </a:t>
            </a:r>
            <a:r>
              <a:rPr lang="sk-SK" sz="1600" dirty="0">
                <a:latin typeface="Franklin Gothic Demi" panose="020B0703020102020204" pitchFamily="34" charset="0"/>
              </a:rPr>
              <a:t>tridsiatych rokov po nástupe Hitlera k moci. Spisovateľ </a:t>
            </a:r>
            <a:r>
              <a:rPr lang="sk-SK" sz="1600" dirty="0" smtClean="0">
                <a:latin typeface="Franklin Gothic Demi" panose="020B0703020102020204" pitchFamily="34" charset="0"/>
              </a:rPr>
              <a:t>zachytáva </a:t>
            </a:r>
            <a:r>
              <a:rPr lang="sk-SK" sz="1600" dirty="0">
                <a:latin typeface="Franklin Gothic Demi" panose="020B0703020102020204" pitchFamily="34" charset="0"/>
              </a:rPr>
              <a:t>svoju starú Viedeň ako svet istoty, radosti a krásy: </a:t>
            </a:r>
            <a:endParaRPr lang="sk-SK" sz="1600" dirty="0" smtClean="0">
              <a:latin typeface="Franklin Gothic Demi" panose="020B0703020102020204" pitchFamily="34" charset="0"/>
            </a:endParaRPr>
          </a:p>
          <a:p>
            <a:pPr marL="0" indent="0" algn="ctr">
              <a:buNone/>
            </a:pPr>
            <a:r>
              <a:rPr lang="sk-SK" dirty="0" smtClean="0">
                <a:latin typeface="Franklin Gothic Demi" panose="020B0703020102020204" pitchFamily="34" charset="0"/>
              </a:rPr>
              <a:t>„</a:t>
            </a:r>
            <a:r>
              <a:rPr lang="sk-SK" dirty="0">
                <a:latin typeface="Franklin Gothic Demi" panose="020B0703020102020204" pitchFamily="34" charset="0"/>
              </a:rPr>
              <a:t>V starej Viedni sa žilo dobre, ľahko a </a:t>
            </a:r>
            <a:r>
              <a:rPr lang="sk-SK" dirty="0" smtClean="0">
                <a:latin typeface="Franklin Gothic Demi" panose="020B0703020102020204" pitchFamily="34" charset="0"/>
              </a:rPr>
              <a:t>bezstarostne ...</a:t>
            </a:r>
            <a:r>
              <a:rPr lang="sk-SK" dirty="0">
                <a:latin typeface="Franklin Gothic Demi" panose="020B0703020102020204" pitchFamily="34" charset="0"/>
              </a:rPr>
              <a:t> ľudia vo Viedni si radi poklebetili, pohodlne spolu nažívali a s dobromyseľnosťou ... každému dopriali život, aký sa mu </a:t>
            </a:r>
            <a:r>
              <a:rPr lang="sk-SK" dirty="0" smtClean="0">
                <a:latin typeface="Franklin Gothic Demi" panose="020B0703020102020204" pitchFamily="34" charset="0"/>
              </a:rPr>
              <a:t>páčil.“</a:t>
            </a:r>
            <a:endParaRPr lang="sk-SK" dirty="0">
              <a:latin typeface="Franklin Gothic Demi" panose="020B0703020102020204" pitchFamily="34" charset="0"/>
            </a:endParaRPr>
          </a:p>
        </p:txBody>
      </p:sp>
      <p:sp>
        <p:nvSpPr>
          <p:cNvPr id="5" name="Ovál 4">
            <a:hlinkClick r:id="rId3" action="ppaction://hlinksldjump"/>
          </p:cNvPr>
          <p:cNvSpPr/>
          <p:nvPr/>
        </p:nvSpPr>
        <p:spPr>
          <a:xfrm>
            <a:off x="9993086" y="5594041"/>
            <a:ext cx="1714500" cy="80675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Obsah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6252384" y="4417750"/>
            <a:ext cx="4981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Kaviareň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Café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Central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 na ulici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Herrengasse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,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Ferstlov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 palác. Od roku 1900 sa v nej stretávali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Sigmund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Freud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, Arthur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Schnitzler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,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Alfred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Polgar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, Leo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Trotzki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, Robert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Musil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,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Stefan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Zweig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, Hugo von </a:t>
            </a:r>
            <a:r>
              <a:rPr lang="sk-SK" sz="1400" dirty="0" err="1">
                <a:latin typeface="Franklin Gothic Demi" panose="020B0703020102020204" pitchFamily="34" charset="0"/>
                <a:cs typeface="Aharoni" panose="02010803020104030203" pitchFamily="2" charset="-79"/>
              </a:rPr>
              <a:t>Hofmannsthal</a:t>
            </a:r>
            <a:r>
              <a:rPr lang="sk-SK" sz="1400" dirty="0">
                <a:latin typeface="Franklin Gothic Demi" panose="020B0703020102020204" pitchFamily="34" charset="0"/>
                <a:cs typeface="Aharoni" panose="02010803020104030203" pitchFamily="2" charset="-79"/>
              </a:rPr>
              <a:t> a mnohí ďalší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6417127" y="5371857"/>
            <a:ext cx="36167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>
                <a:latin typeface="Franklin Gothic Demi" panose="020B0703020102020204" pitchFamily="34" charset="0"/>
              </a:rPr>
              <a:t>https://de.wikipedia.org/wiki/Palais_Ferstel</a:t>
            </a:r>
          </a:p>
        </p:txBody>
      </p:sp>
    </p:spTree>
    <p:extLst>
      <p:ext uri="{BB962C8B-B14F-4D97-AF65-F5344CB8AC3E}">
        <p14:creationId xmlns:p14="http://schemas.microsoft.com/office/powerpoint/2010/main" val="11248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98071" y="277586"/>
            <a:ext cx="10184611" cy="1094014"/>
          </a:xfrm>
        </p:spPr>
        <p:txBody>
          <a:bodyPr>
            <a:normAutofit fontScale="90000"/>
          </a:bodyPr>
          <a:lstStyle/>
          <a:p>
            <a:r>
              <a:rPr lang="sk-SK" sz="3200" dirty="0" smtClean="0"/>
              <a:t>Prvá polovica 20. storočia</a:t>
            </a:r>
            <a:br>
              <a:rPr lang="sk-SK" sz="3200" dirty="0" smtClean="0"/>
            </a:br>
            <a:r>
              <a:rPr lang="sk-SK" sz="3200" dirty="0" smtClean="0"/>
              <a:t>Viedeň </a:t>
            </a:r>
            <a:r>
              <a:rPr lang="sk-SK" sz="2700" dirty="0" smtClean="0"/>
              <a:t>a Hodnotová kríza Habsburského dedičstva</a:t>
            </a:r>
            <a:br>
              <a:rPr lang="sk-SK" sz="2700" dirty="0" smtClean="0"/>
            </a:br>
            <a:endParaRPr lang="sk-SK" sz="2700" dirty="0"/>
          </a:p>
        </p:txBody>
      </p:sp>
      <p:sp>
        <p:nvSpPr>
          <p:cNvPr id="8" name="Zástupný objekt pre obsah 7"/>
          <p:cNvSpPr>
            <a:spLocks noGrp="1"/>
          </p:cNvSpPr>
          <p:nvPr>
            <p:ph sz="quarter" idx="13"/>
          </p:nvPr>
        </p:nvSpPr>
        <p:spPr>
          <a:xfrm>
            <a:off x="440871" y="1045029"/>
            <a:ext cx="6629400" cy="493122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1600" dirty="0" smtClean="0">
              <a:latin typeface="Franklin Gothic Demi" panose="020B0703020102020204" pitchFamily="34" charset="0"/>
              <a:cs typeface="Aharoni" panose="02010803020104030203" pitchFamily="2" charset="-79"/>
            </a:endParaRPr>
          </a:p>
          <a:p>
            <a:pPr marL="0" indent="0" algn="just">
              <a:buNone/>
            </a:pPr>
            <a:r>
              <a:rPr lang="sk-SK" sz="18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Arthur </a:t>
            </a:r>
            <a:r>
              <a:rPr lang="sk-SK" sz="1800" b="1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schnitzler</a:t>
            </a:r>
            <a:r>
              <a:rPr lang="sk-SK" sz="18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 </a:t>
            </a:r>
            <a:r>
              <a:rPr lang="sk-SK" sz="16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–  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(1862-1931, </a:t>
            </a:r>
            <a:r>
              <a:rPr lang="sk-SK" sz="1400" dirty="0" err="1" smtClean="0">
                <a:latin typeface="Franklin Gothic Demi" panose="020B0703020102020204" pitchFamily="34" charset="0"/>
                <a:cs typeface="Aharoni" panose="02010803020104030203" pitchFamily="2" charset="-79"/>
              </a:rPr>
              <a:t>nar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. </a:t>
            </a:r>
            <a:r>
              <a:rPr lang="sk-SK" sz="1400" b="1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Viedeň</a:t>
            </a:r>
            <a:r>
              <a:rPr lang="sk-SK" sz="14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)</a:t>
            </a:r>
          </a:p>
          <a:p>
            <a:pPr algn="just"/>
            <a:r>
              <a:rPr lang="sk-SK" sz="1400" dirty="0">
                <a:latin typeface="Franklin Gothic Demi" panose="020B0703020102020204" pitchFamily="34" charset="0"/>
              </a:rPr>
              <a:t>bol synom uznávaného viedenského </a:t>
            </a:r>
            <a:r>
              <a:rPr lang="sk-SK" sz="1400" dirty="0" err="1">
                <a:latin typeface="Franklin Gothic Demi" panose="020B0703020102020204" pitchFamily="34" charset="0"/>
              </a:rPr>
              <a:t>laryngológa</a:t>
            </a:r>
            <a:r>
              <a:rPr lang="sk-SK" sz="1400" dirty="0">
                <a:latin typeface="Franklin Gothic Demi" panose="020B0703020102020204" pitchFamily="34" charset="0"/>
              </a:rPr>
              <a:t> a riaditeľa </a:t>
            </a:r>
            <a:r>
              <a:rPr lang="sk-SK" sz="1400" i="1" dirty="0">
                <a:latin typeface="Franklin Gothic Demi" panose="020B0703020102020204" pitchFamily="34" charset="0"/>
              </a:rPr>
              <a:t>Všeobecnej </a:t>
            </a:r>
            <a:r>
              <a:rPr lang="sk-SK" sz="1400" i="1" dirty="0" smtClean="0">
                <a:latin typeface="Franklin Gothic Demi" panose="020B0703020102020204" pitchFamily="34" charset="0"/>
              </a:rPr>
              <a:t>polikliniky 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>
                <a:latin typeface="Franklin Gothic Demi" panose="020B0703020102020204" pitchFamily="34" charset="0"/>
              </a:rPr>
              <a:t>(</a:t>
            </a:r>
            <a:r>
              <a:rPr lang="sk-SK" sz="1400" dirty="0" err="1">
                <a:latin typeface="Franklin Gothic Demi" panose="020B0703020102020204" pitchFamily="34" charset="0"/>
              </a:rPr>
              <a:t>Allgemeine</a:t>
            </a:r>
            <a:r>
              <a:rPr lang="sk-SK" sz="1400" dirty="0">
                <a:latin typeface="Franklin Gothic Demi" panose="020B0703020102020204" pitchFamily="34" charset="0"/>
              </a:rPr>
              <a:t> </a:t>
            </a:r>
            <a:r>
              <a:rPr lang="sk-SK" sz="1400" dirty="0" err="1">
                <a:latin typeface="Franklin Gothic Demi" panose="020B0703020102020204" pitchFamily="34" charset="0"/>
              </a:rPr>
              <a:t>Poliklinik</a:t>
            </a:r>
            <a:r>
              <a:rPr lang="sk-SK" sz="1400" dirty="0">
                <a:latin typeface="Franklin Gothic Demi" panose="020B0703020102020204" pitchFamily="34" charset="0"/>
              </a:rPr>
              <a:t>), profesora </a:t>
            </a:r>
            <a:r>
              <a:rPr lang="sk-SK" sz="1400" dirty="0" err="1">
                <a:latin typeface="Franklin Gothic Demi" panose="020B0703020102020204" pitchFamily="34" charset="0"/>
              </a:rPr>
              <a:t>dr.</a:t>
            </a:r>
            <a:r>
              <a:rPr lang="sk-SK" sz="1400" dirty="0">
                <a:latin typeface="Franklin Gothic Demi" panose="020B0703020102020204" pitchFamily="34" charset="0"/>
              </a:rPr>
              <a:t> Johanna </a:t>
            </a:r>
            <a:r>
              <a:rPr lang="sk-SK" sz="1400" dirty="0" err="1">
                <a:latin typeface="Franklin Gothic Demi" panose="020B0703020102020204" pitchFamily="34" charset="0"/>
              </a:rPr>
              <a:t>Schnitzlera</a:t>
            </a:r>
            <a:r>
              <a:rPr lang="sk-SK" sz="1400" dirty="0">
                <a:latin typeface="Franklin Gothic Demi" panose="020B0703020102020204" pitchFamily="34" charset="0"/>
              </a:rPr>
              <a:t>. V tom čase rodina bývala v dome na dnešnej </a:t>
            </a:r>
            <a:r>
              <a:rPr lang="sk-SK" sz="1400" dirty="0" err="1">
                <a:latin typeface="Franklin Gothic Demi" panose="020B0703020102020204" pitchFamily="34" charset="0"/>
              </a:rPr>
              <a:t>Prater</a:t>
            </a:r>
            <a:r>
              <a:rPr lang="sk-SK" sz="1400" dirty="0">
                <a:latin typeface="Franklin Gothic Demi" panose="020B0703020102020204" pitchFamily="34" charset="0"/>
              </a:rPr>
              <a:t> </a:t>
            </a:r>
            <a:r>
              <a:rPr lang="sk-SK" sz="1400" dirty="0" err="1">
                <a:latin typeface="Franklin Gothic Demi" panose="020B0703020102020204" pitchFamily="34" charset="0"/>
              </a:rPr>
              <a:t>Strasse</a:t>
            </a:r>
            <a:r>
              <a:rPr lang="sk-SK" sz="1400" dirty="0">
                <a:latin typeface="Franklin Gothic Demi" panose="020B0703020102020204" pitchFamily="34" charset="0"/>
              </a:rPr>
              <a:t> 16 (predtým </a:t>
            </a:r>
            <a:r>
              <a:rPr lang="sk-SK" sz="1400" dirty="0" err="1">
                <a:latin typeface="Franklin Gothic Demi" panose="020B0703020102020204" pitchFamily="34" charset="0"/>
              </a:rPr>
              <a:t>Jägerzeile</a:t>
            </a:r>
            <a:r>
              <a:rPr lang="sk-SK" sz="1400" dirty="0">
                <a:latin typeface="Franklin Gothic Demi" panose="020B0703020102020204" pitchFamily="34" charset="0"/>
              </a:rPr>
              <a:t>) v </a:t>
            </a:r>
            <a:r>
              <a:rPr lang="sk-SK" sz="1400" dirty="0" smtClean="0">
                <a:latin typeface="Franklin Gothic Demi" panose="020B0703020102020204" pitchFamily="34" charset="0"/>
              </a:rPr>
              <a:t>2. </a:t>
            </a:r>
            <a:r>
              <a:rPr lang="sk-SK" sz="1400" dirty="0">
                <a:latin typeface="Franklin Gothic Demi" panose="020B0703020102020204" pitchFamily="34" charset="0"/>
              </a:rPr>
              <a:t>viedenskom obvode </a:t>
            </a:r>
            <a:r>
              <a:rPr lang="sk-SK" sz="1400" dirty="0" err="1">
                <a:latin typeface="Franklin Gothic Demi" panose="020B0703020102020204" pitchFamily="34" charset="0"/>
              </a:rPr>
              <a:t>Leopoldstadt</a:t>
            </a:r>
            <a:r>
              <a:rPr lang="sk-SK" sz="1400" dirty="0">
                <a:latin typeface="Franklin Gothic Demi" panose="020B0703020102020204" pitchFamily="34" charset="0"/>
              </a:rPr>
              <a:t>. Dnes tu možno nájsť pamätnú tabuľu Arthura </a:t>
            </a:r>
            <a:r>
              <a:rPr lang="sk-SK" sz="1400" dirty="0" err="1">
                <a:latin typeface="Franklin Gothic Demi" panose="020B0703020102020204" pitchFamily="34" charset="0"/>
              </a:rPr>
              <a:t>Schnitzlera</a:t>
            </a:r>
            <a:r>
              <a:rPr lang="sk-SK" sz="1400" dirty="0">
                <a:latin typeface="Franklin Gothic Demi" panose="020B0703020102020204" pitchFamily="34" charset="0"/>
              </a:rPr>
              <a:t>. </a:t>
            </a:r>
            <a:endParaRPr lang="sk-SK" sz="1400" dirty="0" smtClean="0">
              <a:latin typeface="Franklin Gothic Demi" panose="020B0703020102020204" pitchFamily="34" charset="0"/>
            </a:endParaRPr>
          </a:p>
          <a:p>
            <a:pPr marL="0" indent="0" algn="ctr">
              <a:buNone/>
            </a:pPr>
            <a:r>
              <a:rPr lang="sk-SK" sz="1400" dirty="0" smtClean="0">
                <a:latin typeface="Franklin Gothic Demi" panose="020B0703020102020204" pitchFamily="34" charset="0"/>
              </a:rPr>
              <a:t>„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Leopldstadt</a:t>
            </a:r>
            <a:r>
              <a:rPr lang="sk-SK" sz="1400" dirty="0" smtClean="0">
                <a:latin typeface="Franklin Gothic Demi" panose="020B0703020102020204" pitchFamily="34" charset="0"/>
              </a:rPr>
              <a:t> </a:t>
            </a:r>
            <a:r>
              <a:rPr lang="sk-SK" sz="1400" dirty="0">
                <a:latin typeface="Franklin Gothic Demi" panose="020B0703020102020204" pitchFamily="34" charset="0"/>
              </a:rPr>
              <a:t>bola v tom čase vznešená a uznávaná </a:t>
            </a:r>
            <a:r>
              <a:rPr lang="sk-SK" sz="1400" dirty="0" smtClean="0">
                <a:latin typeface="Franklin Gothic Demi" panose="020B0703020102020204" pitchFamily="34" charset="0"/>
              </a:rPr>
              <a:t>štvrť </a:t>
            </a:r>
            <a:r>
              <a:rPr lang="sk-SK" sz="1400" dirty="0">
                <a:latin typeface="Franklin Gothic Demi" panose="020B0703020102020204" pitchFamily="34" charset="0"/>
              </a:rPr>
              <a:t>a </a:t>
            </a:r>
            <a:r>
              <a:rPr lang="sk-SK" sz="1400" dirty="0" smtClean="0">
                <a:latin typeface="Franklin Gothic Demi" panose="020B0703020102020204" pitchFamily="34" charset="0"/>
              </a:rPr>
              <a:t>najmä </a:t>
            </a:r>
            <a:r>
              <a:rPr lang="sk-SK" sz="1400" dirty="0">
                <a:latin typeface="Franklin Gothic Demi" panose="020B0703020102020204" pitchFamily="34" charset="0"/>
              </a:rPr>
              <a:t>jej hlavná ulica, kde kedysi </a:t>
            </a:r>
            <a:r>
              <a:rPr lang="sk-SK" sz="1400" dirty="0" smtClean="0">
                <a:latin typeface="Franklin Gothic Demi" panose="020B0703020102020204" pitchFamily="34" charset="0"/>
              </a:rPr>
              <a:t>stálo </a:t>
            </a:r>
            <a:r>
              <a:rPr lang="sk-SK" sz="1400" dirty="0">
                <a:latin typeface="Franklin Gothic Demi" panose="020B0703020102020204" pitchFamily="34" charset="0"/>
              </a:rPr>
              <a:t>aj </a:t>
            </a:r>
            <a:r>
              <a:rPr lang="sk-SK" sz="1400" dirty="0" smtClean="0">
                <a:latin typeface="Franklin Gothic Demi" panose="020B0703020102020204" pitchFamily="34" charset="0"/>
              </a:rPr>
              <a:t>Divadlo </a:t>
            </a:r>
            <a:r>
              <a:rPr lang="sk-SK" sz="1400" dirty="0" err="1" smtClean="0">
                <a:latin typeface="Franklin Gothic Demi" panose="020B0703020102020204" pitchFamily="34" charset="0"/>
              </a:rPr>
              <a:t>Carltheater</a:t>
            </a:r>
            <a:r>
              <a:rPr lang="sk-SK" sz="1400" dirty="0">
                <a:latin typeface="Franklin Gothic Demi" panose="020B0703020102020204" pitchFamily="34" charset="0"/>
              </a:rPr>
              <a:t>, si dokázala uchovať svoju pečať aj počas nežičlivých čias.  Lebo z  ekvipáží a fiakrov sem z Hlavnej aleje zavieval elegantný a bezstarostný svet konských dostihov a kvetinových slávností</a:t>
            </a:r>
            <a:r>
              <a:rPr lang="sk-SK" sz="1400" dirty="0" smtClean="0">
                <a:latin typeface="Franklin Gothic Demi" panose="020B0703020102020204" pitchFamily="34" charset="0"/>
              </a:rPr>
              <a:t>.“    </a:t>
            </a:r>
          </a:p>
          <a:p>
            <a:pPr marL="0" indent="0" algn="just">
              <a:buNone/>
            </a:pPr>
            <a:r>
              <a:rPr lang="sk-SK" sz="1200" dirty="0" smtClean="0">
                <a:latin typeface="Franklin Gothic Demi" panose="020B0703020102020204" pitchFamily="34" charset="0"/>
                <a:cs typeface="Aharoni" panose="02010803020104030203"/>
              </a:rPr>
              <a:t>(http</a:t>
            </a:r>
            <a:r>
              <a:rPr lang="sk-SK" sz="1200" dirty="0">
                <a:latin typeface="Franklin Gothic Demi" panose="020B0703020102020204" pitchFamily="34" charset="0"/>
                <a:cs typeface="Aharoni" panose="02010803020104030203"/>
              </a:rPr>
              <a:t>://vienna-walks.blogspot.com/2012/06/arthur-schnitzler-und-die-leopoldstadt.html </a:t>
            </a:r>
            <a:r>
              <a:rPr lang="sk-SK" sz="1200" dirty="0" smtClean="0">
                <a:latin typeface="Franklin Gothic Demi" panose="020B0703020102020204" pitchFamily="34" charset="0"/>
                <a:cs typeface="Aharoni" panose="02010803020104030203"/>
              </a:rPr>
              <a:t>)</a:t>
            </a:r>
            <a:endParaRPr lang="sk-SK" sz="1200" dirty="0">
              <a:latin typeface="Franklin Gothic Demi" panose="020B0703020102020204" pitchFamily="34" charset="0"/>
              <a:cs typeface="Aharoni" panose="02010803020104030203"/>
            </a:endParaRPr>
          </a:p>
          <a:p>
            <a:pPr marL="0" indent="0">
              <a:buNone/>
            </a:pPr>
            <a:endParaRPr lang="sk-SK" sz="1400" dirty="0" smtClean="0">
              <a:latin typeface="Franklin Gothic Demi" panose="020B0703020102020204" pitchFamily="34" charset="0"/>
            </a:endParaRPr>
          </a:p>
        </p:txBody>
      </p:sp>
      <p:pic>
        <p:nvPicPr>
          <p:cNvPr id="3" name="Zástupný objekt pre obsah 2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154237" y="1045029"/>
            <a:ext cx="3014505" cy="3918857"/>
          </a:xfrm>
          <a:prstGeom prst="rect">
            <a:avLst/>
          </a:prstGeom>
        </p:spPr>
      </p:pic>
      <p:sp>
        <p:nvSpPr>
          <p:cNvPr id="16" name="Ovál 15">
            <a:hlinkClick r:id="rId3" action="ppaction://hlinksldjump"/>
          </p:cNvPr>
          <p:cNvSpPr/>
          <p:nvPr/>
        </p:nvSpPr>
        <p:spPr>
          <a:xfrm>
            <a:off x="9699171" y="5584371"/>
            <a:ext cx="1926772" cy="8635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Obsah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7282543" y="4735286"/>
            <a:ext cx="61055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1400" dirty="0" smtClean="0"/>
          </a:p>
          <a:p>
            <a:r>
              <a:rPr lang="sk-SK" sz="1400" dirty="0" smtClean="0"/>
              <a:t>                      </a:t>
            </a:r>
            <a:r>
              <a:rPr lang="sk-SK" sz="1000" dirty="0" smtClean="0">
                <a:latin typeface="Franklin Gothic Demi" panose="020B0703020102020204" pitchFamily="34" charset="0"/>
                <a:cs typeface="Aharoni" panose="02010803020104030203" pitchFamily="2" charset="-79"/>
              </a:rPr>
              <a:t>https</a:t>
            </a:r>
            <a:r>
              <a:rPr lang="sk-SK" sz="1000" dirty="0">
                <a:latin typeface="Franklin Gothic Demi" panose="020B0703020102020204" pitchFamily="34" charset="0"/>
                <a:cs typeface="Aharoni" panose="02010803020104030203" pitchFamily="2" charset="-79"/>
              </a:rPr>
              <a:t>://sk.wikipedia.org/wiki/Arthur_Schnitzler</a:t>
            </a:r>
          </a:p>
        </p:txBody>
      </p:sp>
    </p:spTree>
    <p:extLst>
      <p:ext uri="{BB962C8B-B14F-4D97-AF65-F5344CB8AC3E}">
        <p14:creationId xmlns:p14="http://schemas.microsoft.com/office/powerpoint/2010/main" val="73643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lavná udalosť">
  <a:themeElements>
    <a:clrScheme name="Červenooranžová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Hlavná udalosť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avná udalosť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1293</TotalTime>
  <Words>1529</Words>
  <Application>Microsoft Office PowerPoint</Application>
  <PresentationFormat>Širokouhlá</PresentationFormat>
  <Paragraphs>270</Paragraphs>
  <Slides>27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27</vt:i4>
      </vt:variant>
    </vt:vector>
  </HeadingPairs>
  <TitlesOfParts>
    <vt:vector size="34" baseType="lpstr">
      <vt:lpstr>Agency FB</vt:lpstr>
      <vt:lpstr>Aharoni</vt:lpstr>
      <vt:lpstr>AR BLANCA</vt:lpstr>
      <vt:lpstr>Arial</vt:lpstr>
      <vt:lpstr>Franklin Gothic Demi</vt:lpstr>
      <vt:lpstr>Impact</vt:lpstr>
      <vt:lpstr>Hlavná udalosť</vt:lpstr>
      <vt:lpstr>Viedeň v súčasnej Rakúskej literatúre </vt:lpstr>
      <vt:lpstr>           </vt:lpstr>
      <vt:lpstr>Kultúrna pamäť</vt:lpstr>
      <vt:lpstr>prvá polovica 20. storočia Viedeň a Rozpad Rakúsko-uhorskej monArchie v tvorbe Josepha Rotha</vt:lpstr>
      <vt:lpstr>Pochod Radeckého   (1932)            </vt:lpstr>
      <vt:lpstr>Kapucínska hrobka   (1938)</vt:lpstr>
      <vt:lpstr>Prvá polovica 20. storočia Viedeň pred nástupom fašizmu  v tvorbe Stefana zweiga</vt:lpstr>
      <vt:lpstr> Svet včerajška. Spomienky  Európana    (1942)  </vt:lpstr>
      <vt:lpstr>Prvá polovica 20. storočia Viedeň a Hodnotová kríza Habsburského dedičstva </vt:lpstr>
      <vt:lpstr>Poručík Gusto  (1900)</vt:lpstr>
      <vt:lpstr>prvá polovica 20. storočia Viedeň a Hodnotová kríza Habsburského dedičstva</vt:lpstr>
      <vt:lpstr>Muž bez vlastností   (1930-45)</vt:lpstr>
      <vt:lpstr>prvá polovica 20. storočia Viedeň a Hodnotová kríza Habsburského dedičstva</vt:lpstr>
      <vt:lpstr>Strudlhofské schody alebo Melzer a hlbina rokov   (1951) </vt:lpstr>
      <vt:lpstr>Walter Benjamin  nemecký Kritik moderny a civilizačného pokroku  </vt:lpstr>
      <vt:lpstr>rakúska literatúra druhej polovice 20. storočia Viedeň  a vyrovnávanie sa s druhou svetovou vojnou</vt:lpstr>
      <vt:lpstr>Väčšia nádej  (1948) </vt:lpstr>
      <vt:lpstr>rakúska literatúra druhej polovice 20. storočia Viedeň  a vyrovnávanie sa s druhou svetovou vojnou</vt:lpstr>
      <vt:lpstr>Námestie hrdinov    (1988)</vt:lpstr>
      <vt:lpstr>Hotel Metropol</vt:lpstr>
      <vt:lpstr>  rakúska literatúra druhej polovice 20. storočia Viedeň  a vyrovnávanie sa s druhou svetovou vojnou </vt:lpstr>
      <vt:lpstr>Malina   (1971)</vt:lpstr>
      <vt:lpstr>Viedeň v rakúskej literatúre 21. storočia</vt:lpstr>
      <vt:lpstr>Wien Metropolis  (2005) </vt:lpstr>
      <vt:lpstr>Viedeň v rakúskej literatúre 21. storočia</vt:lpstr>
      <vt:lpstr>Vienna  (2005)</vt:lpstr>
      <vt:lpstr>Viedenské obvody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Viedeň v Rakúskej literatúre</dc:title>
  <dc:creator>Hohn Eva, Mgr., PhD.</dc:creator>
  <cp:lastModifiedBy>Katedra europskych kulturnych studii FF UMB</cp:lastModifiedBy>
  <cp:revision>159</cp:revision>
  <dcterms:created xsi:type="dcterms:W3CDTF">2019-01-16T12:16:37Z</dcterms:created>
  <dcterms:modified xsi:type="dcterms:W3CDTF">2019-07-01T14:47:58Z</dcterms:modified>
</cp:coreProperties>
</file>