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742D0-505A-481E-A70D-460382237BF2}" type="datetimeFigureOut">
              <a:rPr lang="sk-SK" smtClean="0"/>
              <a:t>7. 3. 2017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088ED-F607-4E1D-8A2D-4B7C3D3149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9338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de-DE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de-DE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C692-A026-41FB-B794-B284AF5FF17A}" type="datetimeFigureOut">
              <a:rPr lang="sk-SK" smtClean="0"/>
              <a:t>7. 3. 2017</a:t>
            </a:fld>
            <a:endParaRPr lang="de-DE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31FE-DD13-48AC-9500-8674F2350F6D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de-DE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de-DE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C692-A026-41FB-B794-B284AF5FF17A}" type="datetimeFigureOut">
              <a:rPr lang="sk-SK" smtClean="0"/>
              <a:t>7. 3. 2017</a:t>
            </a:fld>
            <a:endParaRPr lang="de-DE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31FE-DD13-48AC-9500-8674F2350F6D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de-DE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de-DE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C692-A026-41FB-B794-B284AF5FF17A}" type="datetimeFigureOut">
              <a:rPr lang="sk-SK" smtClean="0"/>
              <a:t>7. 3. 2017</a:t>
            </a:fld>
            <a:endParaRPr lang="de-DE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31FE-DD13-48AC-9500-8674F2350F6D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de-DE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de-DE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C692-A026-41FB-B794-B284AF5FF17A}" type="datetimeFigureOut">
              <a:rPr lang="sk-SK" smtClean="0"/>
              <a:t>7. 3. 2017</a:t>
            </a:fld>
            <a:endParaRPr lang="de-DE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31FE-DD13-48AC-9500-8674F2350F6D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de-DE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C692-A026-41FB-B794-B284AF5FF17A}" type="datetimeFigureOut">
              <a:rPr lang="sk-SK" smtClean="0"/>
              <a:t>7. 3. 2017</a:t>
            </a:fld>
            <a:endParaRPr lang="de-DE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31FE-DD13-48AC-9500-8674F2350F6D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de-DE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de-DE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de-DE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C692-A026-41FB-B794-B284AF5FF17A}" type="datetimeFigureOut">
              <a:rPr lang="sk-SK" smtClean="0"/>
              <a:t>7. 3. 2017</a:t>
            </a:fld>
            <a:endParaRPr lang="de-DE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31FE-DD13-48AC-9500-8674F2350F6D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de-DE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de-DE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de-DE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C692-A026-41FB-B794-B284AF5FF17A}" type="datetimeFigureOut">
              <a:rPr lang="sk-SK" smtClean="0"/>
              <a:t>7. 3. 2017</a:t>
            </a:fld>
            <a:endParaRPr lang="de-DE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31FE-DD13-48AC-9500-8674F2350F6D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de-DE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C692-A026-41FB-B794-B284AF5FF17A}" type="datetimeFigureOut">
              <a:rPr lang="sk-SK" smtClean="0"/>
              <a:t>7. 3. 2017</a:t>
            </a:fld>
            <a:endParaRPr lang="de-DE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31FE-DD13-48AC-9500-8674F2350F6D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C692-A026-41FB-B794-B284AF5FF17A}" type="datetimeFigureOut">
              <a:rPr lang="sk-SK" smtClean="0"/>
              <a:t>7. 3. 2017</a:t>
            </a:fld>
            <a:endParaRPr lang="de-DE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31FE-DD13-48AC-9500-8674F2350F6D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de-DE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de-DE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C692-A026-41FB-B794-B284AF5FF17A}" type="datetimeFigureOut">
              <a:rPr lang="sk-SK" smtClean="0"/>
              <a:t>7. 3. 2017</a:t>
            </a:fld>
            <a:endParaRPr lang="de-DE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31FE-DD13-48AC-9500-8674F2350F6D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de-DE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C692-A026-41FB-B794-B284AF5FF17A}" type="datetimeFigureOut">
              <a:rPr lang="sk-SK" smtClean="0"/>
              <a:t>7. 3. 2017</a:t>
            </a:fld>
            <a:endParaRPr lang="de-DE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31FE-DD13-48AC-9500-8674F2350F6D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de-DE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de-DE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AC692-A026-41FB-B794-B284AF5FF17A}" type="datetimeFigureOut">
              <a:rPr lang="sk-SK" smtClean="0"/>
              <a:t>7. 3. 2017</a:t>
            </a:fld>
            <a:endParaRPr lang="de-DE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731FE-DD13-48AC-9500-8674F2350F6D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f.umb.sk/uchadzaci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f.umb.sk/katedry/katedra-europskych-kulturnych-studi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63688" y="332656"/>
            <a:ext cx="6923112" cy="5793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b="1" dirty="0" smtClean="0">
                <a:latin typeface="Perpetua" pitchFamily="18" charset="0"/>
              </a:rPr>
              <a:t>Kto? </a:t>
            </a:r>
          </a:p>
          <a:p>
            <a:pPr marL="0" indent="0">
              <a:buNone/>
            </a:pPr>
            <a:r>
              <a:rPr lang="sk-SK" dirty="0" smtClean="0">
                <a:latin typeface="Perpetua" pitchFamily="18" charset="0"/>
              </a:rPr>
              <a:t>Univerzita Mateja Bela</a:t>
            </a:r>
          </a:p>
          <a:p>
            <a:pPr marL="0" indent="0">
              <a:buNone/>
            </a:pPr>
            <a:r>
              <a:rPr lang="sk-SK" dirty="0" smtClean="0">
                <a:latin typeface="Perpetua" pitchFamily="18" charset="0"/>
              </a:rPr>
              <a:t>Filozofická fakulta</a:t>
            </a:r>
          </a:p>
          <a:p>
            <a:pPr marL="0" indent="0">
              <a:buNone/>
            </a:pPr>
            <a:r>
              <a:rPr lang="sk-SK" dirty="0" smtClean="0">
                <a:latin typeface="Perpetua" pitchFamily="18" charset="0"/>
              </a:rPr>
              <a:t>Katedra európskych kultúrnych štúdií</a:t>
            </a:r>
          </a:p>
          <a:p>
            <a:pPr marL="0" indent="0">
              <a:buNone/>
            </a:pPr>
            <a:r>
              <a:rPr lang="sk-SK" dirty="0" smtClean="0">
                <a:latin typeface="Perpetua" pitchFamily="18" charset="0"/>
              </a:rPr>
              <a:t>Tajovského 40, Banská Bystrica, Slovensko</a:t>
            </a:r>
          </a:p>
          <a:p>
            <a:pPr marL="0" indent="0">
              <a:buNone/>
            </a:pPr>
            <a:r>
              <a:rPr lang="sk-SK" b="1" dirty="0" smtClean="0">
                <a:latin typeface="Perpetua" pitchFamily="18" charset="0"/>
              </a:rPr>
              <a:t>Čo?</a:t>
            </a:r>
          </a:p>
          <a:p>
            <a:pPr marL="0" indent="0">
              <a:buNone/>
            </a:pPr>
            <a:r>
              <a:rPr lang="sk-SK" dirty="0" smtClean="0">
                <a:latin typeface="Perpetua" pitchFamily="18" charset="0"/>
              </a:rPr>
              <a:t>Európske kultúrne štúdiá</a:t>
            </a:r>
          </a:p>
          <a:p>
            <a:pPr marL="0" indent="0">
              <a:buNone/>
            </a:pPr>
            <a:r>
              <a:rPr lang="sk-SK" dirty="0" smtClean="0">
                <a:latin typeface="Perpetua" pitchFamily="18" charset="0"/>
              </a:rPr>
              <a:t>Akreditovaný študijný program v bakalárskom, magisterskom a doktorandskom stupni</a:t>
            </a:r>
          </a:p>
          <a:p>
            <a:pPr marL="0" indent="0">
              <a:buNone/>
            </a:pPr>
            <a:r>
              <a:rPr lang="sk-SK" dirty="0" smtClean="0">
                <a:latin typeface="Perpetua" pitchFamily="18" charset="0"/>
              </a:rPr>
              <a:t>Denná forma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14348" y="2143116"/>
            <a:ext cx="7500990" cy="4525963"/>
          </a:xfrm>
        </p:spPr>
        <p:txBody>
          <a:bodyPr/>
          <a:lstStyle/>
          <a:p>
            <a:r>
              <a:rPr lang="sk-SK" dirty="0" smtClean="0"/>
              <a:t>Štúdium v dvoch cudzích jazykoch (anglickom, nemeckom, francúzskom, ruskom) a v slovenskom jazyku</a:t>
            </a:r>
          </a:p>
          <a:p>
            <a:r>
              <a:rPr lang="sk-SK" dirty="0" smtClean="0"/>
              <a:t>Skúsený medzinárodný tím vyučujúcich</a:t>
            </a:r>
          </a:p>
          <a:p>
            <a:r>
              <a:rPr lang="sk-SK" dirty="0" smtClean="0"/>
              <a:t>Široké uplatnenie na trhu práce</a:t>
            </a:r>
          </a:p>
          <a:p>
            <a:r>
              <a:rPr lang="sk-SK" dirty="0" smtClean="0"/>
              <a:t>Možnosti štúdia v zahraničí</a:t>
            </a:r>
            <a:endParaRPr lang="de-DE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2420888"/>
            <a:ext cx="7272808" cy="39330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b="1" dirty="0" smtClean="0"/>
              <a:t>BAKALÁRSKY STUPEŇ: </a:t>
            </a:r>
          </a:p>
          <a:p>
            <a:pPr marL="0" indent="0">
              <a:buNone/>
            </a:pPr>
            <a:r>
              <a:rPr lang="sk-SK" b="1" dirty="0"/>
              <a:t>• </a:t>
            </a:r>
            <a:r>
              <a:rPr lang="sk-SK" b="1" dirty="0" smtClean="0">
                <a:latin typeface="Centaur" pitchFamily="18" charset="0"/>
              </a:rPr>
              <a:t>4 </a:t>
            </a:r>
            <a:r>
              <a:rPr lang="sk-SK" b="1" dirty="0">
                <a:latin typeface="Centaur" pitchFamily="18" charset="0"/>
              </a:rPr>
              <a:t>kultúrne štúdiá (britské, francúzske, nemecké a ruské</a:t>
            </a:r>
            <a:r>
              <a:rPr lang="sk-SK" b="1" dirty="0" smtClean="0">
                <a:latin typeface="Centaur" pitchFamily="18" charset="0"/>
              </a:rPr>
              <a:t>)</a:t>
            </a:r>
            <a:endParaRPr lang="sk-SK" b="1" dirty="0">
              <a:latin typeface="Centaur" pitchFamily="18" charset="0"/>
            </a:endParaRPr>
          </a:p>
          <a:p>
            <a:pPr marL="0" lvl="0" indent="0">
              <a:buNone/>
            </a:pPr>
            <a:r>
              <a:rPr lang="sk-SK" b="1" dirty="0">
                <a:latin typeface="Centaur" pitchFamily="18" charset="0"/>
              </a:rPr>
              <a:t>• dejiny literatúry</a:t>
            </a:r>
          </a:p>
          <a:p>
            <a:pPr marL="0" lvl="0" indent="0">
              <a:buNone/>
            </a:pPr>
            <a:r>
              <a:rPr lang="sk-SK" b="1" dirty="0">
                <a:latin typeface="Centaur" pitchFamily="18" charset="0"/>
              </a:rPr>
              <a:t>•  kultúrne dejiny Európy</a:t>
            </a:r>
          </a:p>
          <a:p>
            <a:pPr marL="0" lvl="0" indent="0">
              <a:buNone/>
            </a:pPr>
            <a:r>
              <a:rPr lang="sk-SK" b="1" dirty="0">
                <a:latin typeface="Centaur" pitchFamily="18" charset="0"/>
              </a:rPr>
              <a:t>•  úvod do filozofie kultúry </a:t>
            </a:r>
          </a:p>
          <a:p>
            <a:pPr marL="0" lvl="0" indent="0">
              <a:buNone/>
            </a:pPr>
            <a:r>
              <a:rPr lang="sk-SK" b="1" dirty="0">
                <a:latin typeface="Centaur" pitchFamily="18" charset="0"/>
              </a:rPr>
              <a:t>•  dejiny európskeho výtvarného umenia, </a:t>
            </a:r>
          </a:p>
          <a:p>
            <a:pPr marL="0" lvl="0" indent="0">
              <a:buNone/>
            </a:pPr>
            <a:r>
              <a:rPr lang="sk-SK" b="1" dirty="0">
                <a:latin typeface="Centaur" pitchFamily="18" charset="0"/>
              </a:rPr>
              <a:t>•  základy ekonómie a práva </a:t>
            </a:r>
          </a:p>
          <a:p>
            <a:pPr marL="0" lvl="0" indent="0">
              <a:buNone/>
            </a:pPr>
            <a:r>
              <a:rPr lang="sk-SK" b="1" dirty="0">
                <a:latin typeface="Centaur" pitchFamily="18" charset="0"/>
              </a:rPr>
              <a:t>•  </a:t>
            </a:r>
            <a:r>
              <a:rPr lang="sk-SK" b="1" dirty="0" err="1">
                <a:latin typeface="Centaur" pitchFamily="18" charset="0"/>
              </a:rPr>
              <a:t>multikulturalizmus</a:t>
            </a:r>
            <a:r>
              <a:rPr lang="sk-SK" b="1" dirty="0">
                <a:latin typeface="Centaur" pitchFamily="18" charset="0"/>
              </a:rPr>
              <a:t> ako sociálny a kultúrny </a:t>
            </a:r>
            <a:r>
              <a:rPr lang="sk-SK" b="1" dirty="0" smtClean="0">
                <a:latin typeface="Centaur" pitchFamily="18" charset="0"/>
              </a:rPr>
              <a:t>koncept</a:t>
            </a:r>
          </a:p>
          <a:p>
            <a:pPr marL="0" lvl="0" indent="0">
              <a:buNone/>
            </a:pPr>
            <a:r>
              <a:rPr lang="sk-SK" b="1" dirty="0" smtClean="0">
                <a:latin typeface="Centaur" pitchFamily="18" charset="0"/>
              </a:rPr>
              <a:t>A iné profilové predmety.</a:t>
            </a:r>
          </a:p>
          <a:p>
            <a:pPr marL="0" lvl="0" indent="0">
              <a:buNone/>
            </a:pPr>
            <a:r>
              <a:rPr lang="sk-SK" b="1" dirty="0" smtClean="0">
                <a:latin typeface="Centaur" pitchFamily="18" charset="0"/>
              </a:rPr>
              <a:t>Možnosť študovať od začiatku cudzie jazyky (FJ, RJ, turecký, čínsky aj írsky jazyk)</a:t>
            </a:r>
            <a:endParaRPr lang="sk-SK" b="1" dirty="0">
              <a:latin typeface="Centaur" pitchFamily="18" charset="0"/>
            </a:endParaRPr>
          </a:p>
          <a:p>
            <a:endParaRPr lang="de-DE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491880" y="2564904"/>
            <a:ext cx="5256584" cy="3744415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sk-SK" b="1" dirty="0" smtClean="0"/>
              <a:t>V štátnej a medzinárodnej sfére</a:t>
            </a:r>
          </a:p>
          <a:p>
            <a:pPr lvl="0"/>
            <a:r>
              <a:rPr lang="sk-SK" dirty="0" smtClean="0"/>
              <a:t>v </a:t>
            </a:r>
            <a:r>
              <a:rPr lang="sk-SK" dirty="0"/>
              <a:t>špecializovaných a odborných orgánoch štátnej správy a samosprávy, kde zabezpečuje medzinárodnú spoluprácu v rámci miest a regiónov, nadväzuje kontakty so zahraničnými inštitúciami)</a:t>
            </a:r>
          </a:p>
          <a:p>
            <a:pPr lvl="0"/>
            <a:r>
              <a:rPr lang="sk-SK" dirty="0"/>
              <a:t>v oblasti tretieho sektora, občianskych združeniach, fondoch a nadáciách na úrovni multidisciplinárneho humanitného vzdelávania, informovanosti, konzultácií a poradenstva.</a:t>
            </a:r>
          </a:p>
          <a:p>
            <a:r>
              <a:rPr lang="sk-SK" dirty="0"/>
              <a:t>v medzinárodných (európskych) </a:t>
            </a:r>
            <a:r>
              <a:rPr lang="sk-SK" dirty="0" smtClean="0"/>
              <a:t>inštitúciách</a:t>
            </a:r>
            <a:endParaRPr lang="de-DE" dirty="0"/>
          </a:p>
        </p:txBody>
      </p:sp>
      <p:sp>
        <p:nvSpPr>
          <p:cNvPr id="4" name="BlokTextu 3"/>
          <p:cNvSpPr txBox="1"/>
          <p:nvPr/>
        </p:nvSpPr>
        <p:spPr>
          <a:xfrm>
            <a:off x="323528" y="404664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b="1" dirty="0" smtClean="0"/>
              <a:t>V oblasti kultúry</a:t>
            </a:r>
          </a:p>
          <a:p>
            <a:pPr lvl="0"/>
            <a:r>
              <a:rPr lang="sk-SK" dirty="0" smtClean="0"/>
              <a:t>kvalifikovaný odborný pracovník</a:t>
            </a:r>
          </a:p>
          <a:p>
            <a:pPr lvl="0"/>
            <a:r>
              <a:rPr lang="sk-SK" dirty="0" smtClean="0"/>
              <a:t>• v  múzeách, galériách, knižniciach</a:t>
            </a:r>
          </a:p>
          <a:p>
            <a:pPr lvl="0"/>
            <a:r>
              <a:rPr lang="sk-SK" dirty="0"/>
              <a:t>• </a:t>
            </a:r>
            <a:r>
              <a:rPr lang="sk-SK" dirty="0" smtClean="0"/>
              <a:t>v agentúrach, vydavateľstvách, spolkoch, </a:t>
            </a:r>
            <a:r>
              <a:rPr lang="sk-SK" dirty="0"/>
              <a:t>domy </a:t>
            </a:r>
            <a:r>
              <a:rPr lang="sk-SK" dirty="0" smtClean="0"/>
              <a:t>kultúry, </a:t>
            </a:r>
            <a:endParaRPr lang="sk-SK" dirty="0"/>
          </a:p>
          <a:p>
            <a:pPr lvl="0"/>
            <a:r>
              <a:rPr lang="sk-SK" dirty="0"/>
              <a:t>• </a:t>
            </a:r>
            <a:r>
              <a:rPr lang="sk-SK" dirty="0" smtClean="0"/>
              <a:t>v </a:t>
            </a:r>
            <a:r>
              <a:rPr lang="sk-SK" dirty="0"/>
              <a:t>masmédiách (publicistika, odborní redaktori v rozhlase, televízii a periodikách), 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</p:spPr>
        <p:txBody>
          <a:bodyPr>
            <a:noAutofit/>
          </a:bodyPr>
          <a:lstStyle/>
          <a:p>
            <a:r>
              <a:rPr lang="sk-SK" sz="6600" dirty="0" smtClean="0">
                <a:latin typeface="Mistral" pitchFamily="66" charset="0"/>
              </a:rPr>
              <a:t>Ďakujem za pozornosť</a:t>
            </a:r>
            <a:endParaRPr lang="de-DE" sz="6600" dirty="0">
              <a:latin typeface="Mistral" pitchFamily="66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043608" y="2780928"/>
            <a:ext cx="7128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Viac informácií pre uchádzačov je dostupných tu:</a:t>
            </a:r>
          </a:p>
          <a:p>
            <a:r>
              <a:rPr lang="sk-SK" dirty="0">
                <a:hlinkClick r:id="rId3"/>
              </a:rPr>
              <a:t>http://www.ff.umb.sk/uchadzaci</a:t>
            </a:r>
            <a:r>
              <a:rPr lang="sk-SK" dirty="0" smtClean="0">
                <a:hlinkClick r:id="rId3"/>
              </a:rPr>
              <a:t>/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/>
              <a:t>A o katedre tu:</a:t>
            </a:r>
          </a:p>
          <a:p>
            <a:r>
              <a:rPr lang="sk-SK" dirty="0">
                <a:hlinkClick r:id="rId4"/>
              </a:rPr>
              <a:t>http://www.ff.umb.sk/katedry/katedra-europskych-kulturnych-studii</a:t>
            </a:r>
            <a:r>
              <a:rPr lang="sk-SK" dirty="0" smtClean="0">
                <a:hlinkClick r:id="rId4"/>
              </a:rPr>
              <a:t>/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/>
              <a:t>Kontaktná osoba na Katedre európskych kultúrnych štúdií:</a:t>
            </a:r>
          </a:p>
          <a:p>
            <a:r>
              <a:rPr lang="sk-SK" dirty="0" smtClean="0"/>
              <a:t>Jana </a:t>
            </a:r>
            <a:r>
              <a:rPr lang="sk-SK" dirty="0" err="1" smtClean="0"/>
              <a:t>Pecníková</a:t>
            </a:r>
            <a:r>
              <a:rPr lang="sk-SK" dirty="0" smtClean="0"/>
              <a:t> – </a:t>
            </a:r>
            <a:r>
              <a:rPr lang="sk-SK" dirty="0" err="1" smtClean="0"/>
              <a:t>jana.pecnikova@umb.sk</a:t>
            </a:r>
            <a:endParaRPr lang="sk-SK" dirty="0" smtClean="0"/>
          </a:p>
          <a:p>
            <a:endParaRPr lang="sk-SK" dirty="0" smtClean="0">
              <a:solidFill>
                <a:srgbClr val="FF0000"/>
              </a:solidFill>
            </a:endParaRPr>
          </a:p>
          <a:p>
            <a:r>
              <a:rPr lang="sk-SK" b="1" dirty="0" smtClean="0">
                <a:solidFill>
                  <a:srgbClr val="FF0000"/>
                </a:solidFill>
                <a:latin typeface="Britannic Bold" pitchFamily="34" charset="0"/>
              </a:rPr>
              <a:t>TERMÍN PODANIA PRIHLÁŠKY: do 31.3.2017</a:t>
            </a:r>
            <a:endParaRPr lang="sk-SK" b="1" dirty="0">
              <a:solidFill>
                <a:srgbClr val="FF0000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179</Words>
  <Application>Microsoft Office PowerPoint</Application>
  <PresentationFormat>Prezentácia na obrazovke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Berin</dc:creator>
  <cp:lastModifiedBy>Katedra europskych kulturnych studii FF UMB</cp:lastModifiedBy>
  <cp:revision>21</cp:revision>
  <dcterms:created xsi:type="dcterms:W3CDTF">2017-02-07T17:06:36Z</dcterms:created>
  <dcterms:modified xsi:type="dcterms:W3CDTF">2017-03-07T10:14:27Z</dcterms:modified>
</cp:coreProperties>
</file>